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diagrams/colors3.xml" ContentType="application/vnd.openxmlformats-officedocument.drawingml.diagramColors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3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91" r:id="rId4"/>
    <p:sldId id="321" r:id="rId5"/>
    <p:sldId id="322" r:id="rId6"/>
    <p:sldId id="323" r:id="rId7"/>
    <p:sldId id="324" r:id="rId8"/>
    <p:sldId id="325" r:id="rId9"/>
    <p:sldId id="396" r:id="rId10"/>
    <p:sldId id="289" r:id="rId11"/>
    <p:sldId id="278" r:id="rId12"/>
    <p:sldId id="345" r:id="rId13"/>
    <p:sldId id="279" r:id="rId14"/>
    <p:sldId id="353" r:id="rId15"/>
    <p:sldId id="280" r:id="rId16"/>
    <p:sldId id="397" r:id="rId17"/>
    <p:sldId id="292" r:id="rId18"/>
    <p:sldId id="346" r:id="rId19"/>
    <p:sldId id="358" r:id="rId20"/>
    <p:sldId id="390" r:id="rId21"/>
    <p:sldId id="388" r:id="rId22"/>
    <p:sldId id="370" r:id="rId23"/>
    <p:sldId id="355" r:id="rId24"/>
    <p:sldId id="395" r:id="rId25"/>
    <p:sldId id="398" r:id="rId26"/>
    <p:sldId id="303" r:id="rId27"/>
    <p:sldId id="347" r:id="rId28"/>
    <p:sldId id="350" r:id="rId29"/>
    <p:sldId id="351" r:id="rId30"/>
    <p:sldId id="352" r:id="rId31"/>
    <p:sldId id="399" r:id="rId32"/>
    <p:sldId id="314" r:id="rId33"/>
    <p:sldId id="348" r:id="rId34"/>
    <p:sldId id="295" r:id="rId35"/>
    <p:sldId id="368" r:id="rId36"/>
    <p:sldId id="369" r:id="rId37"/>
    <p:sldId id="349" r:id="rId38"/>
    <p:sldId id="400" r:id="rId39"/>
    <p:sldId id="330" r:id="rId40"/>
    <p:sldId id="361" r:id="rId41"/>
    <p:sldId id="362" r:id="rId42"/>
    <p:sldId id="371" r:id="rId43"/>
    <p:sldId id="374" r:id="rId44"/>
    <p:sldId id="375" r:id="rId45"/>
    <p:sldId id="376" r:id="rId46"/>
    <p:sldId id="379" r:id="rId47"/>
    <p:sldId id="381" r:id="rId48"/>
    <p:sldId id="382" r:id="rId49"/>
    <p:sldId id="373" r:id="rId50"/>
    <p:sldId id="401" r:id="rId51"/>
    <p:sldId id="383" r:id="rId52"/>
    <p:sldId id="385" r:id="rId53"/>
    <p:sldId id="344" r:id="rId54"/>
    <p:sldId id="277" r:id="rId55"/>
    <p:sldId id="298" r:id="rId56"/>
    <p:sldId id="386" r:id="rId57"/>
    <p:sldId id="265" r:id="rId58"/>
    <p:sldId id="363" r:id="rId59"/>
    <p:sldId id="366" r:id="rId60"/>
    <p:sldId id="293" r:id="rId61"/>
    <p:sldId id="367" r:id="rId62"/>
    <p:sldId id="391" r:id="rId63"/>
    <p:sldId id="393" r:id="rId64"/>
    <p:sldId id="394" r:id="rId65"/>
  </p:sldIdLst>
  <p:sldSz cx="18288000" cy="10287000"/>
  <p:notesSz cx="6858000" cy="9144000"/>
  <p:embeddedFontLst>
    <p:embeddedFont>
      <p:font typeface="Century Gothic" panose="020B0502020202020204" pitchFamily="34" charset="0"/>
      <p:regular r:id="rId67"/>
      <p:bold r:id="rId68"/>
      <p:italic r:id="rId69"/>
      <p:boldItalic r:id="rId70"/>
    </p:embeddedFont>
    <p:embeddedFont>
      <p:font typeface="Century Gothic Paneuropean Bold" panose="020B0604020202020204" charset="0"/>
      <p:regular r:id="rId71"/>
      <p:bold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Montserrat Bold" panose="00000800000000000000" pitchFamily="2" charset="0"/>
      <p:bold r:id="rId77"/>
    </p:embeddedFont>
    <p:embeddedFont>
      <p:font typeface="Open Sans 1" panose="020B0604020202020204" charset="0"/>
      <p:regular r:id="rId78"/>
    </p:embeddedFont>
    <p:embeddedFont>
      <p:font typeface="Open Sans 1 Bold" panose="020B0604020202020204" charset="0"/>
      <p:regular r:id="rId79"/>
      <p:bold r:id="rId80"/>
    </p:embeddedFont>
    <p:embeddedFont>
      <p:font typeface="Open Sans 1 Italics" panose="020B0604020202020204" charset="0"/>
      <p:regular r:id="rId81"/>
      <p:italic r:id="rId82"/>
    </p:embeddedFont>
    <p:embeddedFont>
      <p:font typeface="Open Sans 1 Semi-Bold" panose="020B0604020202020204" charset="0"/>
      <p:regular r:id="rId83"/>
      <p:bold r:id="rId84"/>
    </p:embeddedFont>
    <p:embeddedFont>
      <p:font typeface="Open Sans 2" panose="020B0604020202020204" charset="0"/>
      <p:regular r:id="rId85"/>
    </p:embeddedFont>
    <p:embeddedFont>
      <p:font typeface="Open Sans 2 Bold" panose="020B0604020202020204" charset="0"/>
      <p:regular r:id="rId86"/>
      <p:bold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2E963-E618-B4AB-F9B7-E9F8BEFDB7B8}" v="370" dt="2025-06-24T15:22:47.571"/>
    <p1510:client id="{26385199-7BDE-7670-AC04-B60BF834BB8A}" v="915" dt="2025-06-24T22:31:05.349"/>
    <p1510:client id="{3022D38A-D5C9-61C0-9894-8D74A53BA84F}" v="132" dt="2025-06-24T18:33:00.404"/>
    <p1510:client id="{32D272AB-0DAC-4CB1-ADD2-62466BFC35B8}" v="4" dt="2025-06-25T07:13:28.376"/>
    <p1510:client id="{39A803D1-CB1D-BEA1-666A-E9C1CE4992D0}" v="15" dt="2025-06-25T00:10:26.042"/>
    <p1510:client id="{53BF15FD-8FAE-DA10-C72D-BF7139B78F62}" v="61" dt="2025-06-24T21:24:44.493"/>
    <p1510:client id="{552E8EF5-C33F-0677-E536-E3D903B38C7A}" v="2614" dt="2025-06-24T19:03:15.931"/>
    <p1510:client id="{60A8DEFD-3072-6CDC-B04D-E574670AF58A}" v="557" dt="2025-06-25T07:44:30.212"/>
    <p1510:client id="{619A3EAA-39BC-133A-8410-B6951269F0C7}" v="13" dt="2025-06-24T12:21:10.981"/>
    <p1510:client id="{70591DAD-E419-3744-A1C2-35F3A0B59BF0}" v="4686" dt="2025-06-24T22:34:55.911"/>
    <p1510:client id="{789E7258-4E1F-1B55-C42A-B8ADE72C35F8}" v="20" dt="2025-06-24T18:32:42.235"/>
    <p1510:client id="{8AB264AE-7A34-E6DA-65BE-D351A7814373}" v="167" dt="2025-06-24T13:47:23.023"/>
    <p1510:client id="{961B496C-9151-1F25-D8DB-E89F30904933}" v="598" dt="2025-06-25T07:45:25.582"/>
    <p1510:client id="{BAA4428C-1CB2-0F15-1C8D-08446186E97C}" v="30" dt="2025-06-24T18:49:25.085"/>
    <p1510:client id="{BD03C03F-409F-D72F-D947-5292A0434148}" v="1598" dt="2025-06-24T12:48:39.789"/>
    <p1510:client id="{D27F6EE9-8BB0-2C8A-9858-1FE8CE8BA3F5}" v="82" dt="2025-06-24T14:16:53.511"/>
    <p1510:client id="{D4F0977F-1021-239D-1965-03B5D66B1F58}" v="1737" dt="2025-06-24T14:57:38.053"/>
    <p1510:client id="{F9D78652-1AB0-F773-737F-94173C826472}" v="101" dt="2025-06-25T00:17:48.585"/>
    <p1510:client id="{F9F99A5F-1A88-62F4-9F94-07E7443658B6}" v="35" dt="2025-06-24T12:35:10.450"/>
    <p1510:client id="{FBDC49CF-7DA2-3D4D-A2F1-5302416130A2}" v="10" dt="2025-06-25T09:00:54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93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6927C-7D90-4772-AA90-10037E834E34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AAD79B5-F30F-4924-BF77-1B0AEADCA6FD}">
      <dgm:prSet custT="1"/>
      <dgm:spPr/>
      <dgm:t>
        <a:bodyPr/>
        <a:lstStyle/>
        <a:p>
          <a:pPr rtl="0"/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Projet réalisé dans le cadre du M1 FSI (Fiabilité et Sécurité Informatique)</a:t>
          </a:r>
          <a:endParaRPr lang="en-US" sz="24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C1613449-BC16-479B-86E1-F2C4282A2A57}" type="parTrans" cxnId="{E515F5AB-7BE8-45C3-BF8E-260492ABAB1A}">
      <dgm:prSet/>
      <dgm:spPr/>
      <dgm:t>
        <a:bodyPr/>
        <a:lstStyle/>
        <a:p>
          <a:endParaRPr lang="en-US"/>
        </a:p>
      </dgm:t>
    </dgm:pt>
    <dgm:pt modelId="{D716C2BB-9EF6-43D6-8FBA-3CA087340E61}" type="sibTrans" cxnId="{E515F5AB-7BE8-45C3-BF8E-260492ABAB1A}">
      <dgm:prSet/>
      <dgm:spPr/>
      <dgm:t>
        <a:bodyPr/>
        <a:lstStyle/>
        <a:p>
          <a:endParaRPr lang="en-US"/>
        </a:p>
      </dgm:t>
    </dgm:pt>
    <dgm:pt modelId="{809447CF-3873-4435-9655-AF05BA6D6898}">
      <dgm:prSet custT="1"/>
      <dgm:spPr/>
      <dgm:t>
        <a:bodyPr/>
        <a:lstStyle/>
        <a:p>
          <a:pPr rtl="0"/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Travail de groupe sur plusieurs semaines avec encadrement régulier</a:t>
          </a:r>
          <a:endParaRPr lang="en-US" sz="24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6B138860-89F1-4AB3-9A52-618544877EC7}" type="parTrans" cxnId="{2CC09A6E-7173-4C4F-976B-5973F6F30D38}">
      <dgm:prSet/>
      <dgm:spPr/>
      <dgm:t>
        <a:bodyPr/>
        <a:lstStyle/>
        <a:p>
          <a:endParaRPr lang="en-US"/>
        </a:p>
      </dgm:t>
    </dgm:pt>
    <dgm:pt modelId="{7FB664DD-A5F9-4826-AF04-4E1A524F008F}" type="sibTrans" cxnId="{2CC09A6E-7173-4C4F-976B-5973F6F30D38}">
      <dgm:prSet/>
      <dgm:spPr/>
      <dgm:t>
        <a:bodyPr/>
        <a:lstStyle/>
        <a:p>
          <a:endParaRPr lang="en-US"/>
        </a:p>
      </dgm:t>
    </dgm:pt>
    <dgm:pt modelId="{7EC4262B-04A1-4DF2-AF61-73FDDF1C1096}">
      <dgm:prSet custT="1"/>
      <dgm:spPr/>
      <dgm:t>
        <a:bodyPr/>
        <a:lstStyle/>
        <a:p>
          <a:pPr rtl="0"/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Objectifs : Approfondissement de techniques et développement de compétences en gestion de projet, travail collaborative et communication</a:t>
          </a:r>
          <a:endParaRPr lang="en-US" sz="24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7273ECBD-5B24-43F3-9ED1-8E5C1FD641E3}" type="parTrans" cxnId="{F89EEA1B-00E9-4A71-992F-B05DCE5B748A}">
      <dgm:prSet/>
      <dgm:spPr/>
      <dgm:t>
        <a:bodyPr/>
        <a:lstStyle/>
        <a:p>
          <a:endParaRPr lang="en-US"/>
        </a:p>
      </dgm:t>
    </dgm:pt>
    <dgm:pt modelId="{D7DEA196-83BE-41D0-993D-E9A6AA55B160}" type="sibTrans" cxnId="{F89EEA1B-00E9-4A71-992F-B05DCE5B748A}">
      <dgm:prSet/>
      <dgm:spPr/>
      <dgm:t>
        <a:bodyPr/>
        <a:lstStyle/>
        <a:p>
          <a:endParaRPr lang="en-US"/>
        </a:p>
      </dgm:t>
    </dgm:pt>
    <dgm:pt modelId="{4796004A-E5D9-4895-B3B7-D79C25CAE8FF}">
      <dgm:prSet custT="1"/>
      <dgm:spPr/>
      <dgm:t>
        <a:bodyPr/>
        <a:lstStyle/>
        <a:p>
          <a:pPr rtl="0"/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Encadrant : M. AGOPIAN Roland</a:t>
          </a:r>
        </a:p>
      </dgm:t>
    </dgm:pt>
    <dgm:pt modelId="{F6231E9D-7E66-429D-8D4A-39784BFE9B4D}" type="parTrans" cxnId="{BFEF8523-3465-4CE8-9840-D7F96C7C3EA3}">
      <dgm:prSet/>
      <dgm:spPr/>
      <dgm:t>
        <a:bodyPr/>
        <a:lstStyle/>
        <a:p>
          <a:endParaRPr lang="en-US"/>
        </a:p>
      </dgm:t>
    </dgm:pt>
    <dgm:pt modelId="{CFBC40B8-6E35-468C-A701-7FD052A9C477}" type="sibTrans" cxnId="{BFEF8523-3465-4CE8-9840-D7F96C7C3EA3}">
      <dgm:prSet/>
      <dgm:spPr/>
      <dgm:t>
        <a:bodyPr/>
        <a:lstStyle/>
        <a:p>
          <a:endParaRPr lang="en-US"/>
        </a:p>
      </dgm:t>
    </dgm:pt>
    <dgm:pt modelId="{0A7060A6-1299-E54C-9352-2B92FABB2D8F}">
      <dgm:prSet custT="1"/>
      <dgm:spPr/>
      <dgm:t>
        <a:bodyPr/>
        <a:lstStyle/>
        <a:p>
          <a:pPr rtl="0"/>
          <a:r>
            <a:rPr lang="fr-CA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Durée : 7 semaines</a:t>
          </a:r>
        </a:p>
      </dgm:t>
    </dgm:pt>
    <dgm:pt modelId="{3081C75C-14B3-9842-84F7-7499AD7392BA}" type="parTrans" cxnId="{7121AE56-50D8-9446-814E-DAA0BD718922}">
      <dgm:prSet/>
      <dgm:spPr/>
      <dgm:t>
        <a:bodyPr/>
        <a:lstStyle/>
        <a:p>
          <a:endParaRPr lang="fr-CA"/>
        </a:p>
      </dgm:t>
    </dgm:pt>
    <dgm:pt modelId="{0BB48C50-5F8A-7546-8478-BA91A0916FD4}" type="sibTrans" cxnId="{7121AE56-50D8-9446-814E-DAA0BD718922}">
      <dgm:prSet/>
      <dgm:spPr/>
      <dgm:t>
        <a:bodyPr/>
        <a:lstStyle/>
        <a:p>
          <a:endParaRPr lang="fr-CA"/>
        </a:p>
      </dgm:t>
    </dgm:pt>
    <dgm:pt modelId="{C51B6E9F-4CAA-4347-A114-0F2787BABEA4}" type="pres">
      <dgm:prSet presAssocID="{F3D6927C-7D90-4772-AA90-10037E834E34}" presName="linear" presStyleCnt="0">
        <dgm:presLayoutVars>
          <dgm:animLvl val="lvl"/>
          <dgm:resizeHandles val="exact"/>
        </dgm:presLayoutVars>
      </dgm:prSet>
      <dgm:spPr/>
    </dgm:pt>
    <dgm:pt modelId="{3EB8E831-511A-47D4-88FA-9A51440F1810}" type="pres">
      <dgm:prSet presAssocID="{FAAD79B5-F30F-4924-BF77-1B0AEADCA6F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6602D6-1059-43C0-9050-C57991EE23B1}" type="pres">
      <dgm:prSet presAssocID="{D716C2BB-9EF6-43D6-8FBA-3CA087340E61}" presName="spacer" presStyleCnt="0"/>
      <dgm:spPr/>
    </dgm:pt>
    <dgm:pt modelId="{FC2101E4-B962-4BEE-8C20-2E491EAD1006}" type="pres">
      <dgm:prSet presAssocID="{809447CF-3873-4435-9655-AF05BA6D68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3A0EDAE-BF09-45C2-9E76-72F3F8AE44DF}" type="pres">
      <dgm:prSet presAssocID="{7FB664DD-A5F9-4826-AF04-4E1A524F008F}" presName="spacer" presStyleCnt="0"/>
      <dgm:spPr/>
    </dgm:pt>
    <dgm:pt modelId="{15A32DF5-3611-44EF-8C71-92950E6A1811}" type="pres">
      <dgm:prSet presAssocID="{7EC4262B-04A1-4DF2-AF61-73FDDF1C109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A249589-EF9B-4E79-9BBC-3C31B6E37EDA}" type="pres">
      <dgm:prSet presAssocID="{D7DEA196-83BE-41D0-993D-E9A6AA55B160}" presName="spacer" presStyleCnt="0"/>
      <dgm:spPr/>
    </dgm:pt>
    <dgm:pt modelId="{7E9AF5BA-8AE6-4920-BE56-71869164613A}" type="pres">
      <dgm:prSet presAssocID="{4796004A-E5D9-4895-B3B7-D79C25CAE8F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96D6236-188A-DB40-95F7-6B0E76AC63E1}" type="pres">
      <dgm:prSet presAssocID="{CFBC40B8-6E35-468C-A701-7FD052A9C477}" presName="spacer" presStyleCnt="0"/>
      <dgm:spPr/>
    </dgm:pt>
    <dgm:pt modelId="{97CC264B-CF0F-A643-9C36-2EB2C1D8765F}" type="pres">
      <dgm:prSet presAssocID="{0A7060A6-1299-E54C-9352-2B92FABB2D8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89EEA1B-00E9-4A71-992F-B05DCE5B748A}" srcId="{F3D6927C-7D90-4772-AA90-10037E834E34}" destId="{7EC4262B-04A1-4DF2-AF61-73FDDF1C1096}" srcOrd="2" destOrd="0" parTransId="{7273ECBD-5B24-43F3-9ED1-8E5C1FD641E3}" sibTransId="{D7DEA196-83BE-41D0-993D-E9A6AA55B160}"/>
    <dgm:cxn modelId="{D195AA1C-BD24-44A3-8675-1ECA862EF5CA}" type="presOf" srcId="{4796004A-E5D9-4895-B3B7-D79C25CAE8FF}" destId="{7E9AF5BA-8AE6-4920-BE56-71869164613A}" srcOrd="0" destOrd="0" presId="urn:microsoft.com/office/officeart/2005/8/layout/vList2"/>
    <dgm:cxn modelId="{468F3F20-D303-4FF2-BC6C-AC1543F4294F}" type="presOf" srcId="{7EC4262B-04A1-4DF2-AF61-73FDDF1C1096}" destId="{15A32DF5-3611-44EF-8C71-92950E6A1811}" srcOrd="0" destOrd="0" presId="urn:microsoft.com/office/officeart/2005/8/layout/vList2"/>
    <dgm:cxn modelId="{BFEF8523-3465-4CE8-9840-D7F96C7C3EA3}" srcId="{F3D6927C-7D90-4772-AA90-10037E834E34}" destId="{4796004A-E5D9-4895-B3B7-D79C25CAE8FF}" srcOrd="3" destOrd="0" parTransId="{F6231E9D-7E66-429D-8D4A-39784BFE9B4D}" sibTransId="{CFBC40B8-6E35-468C-A701-7FD052A9C477}"/>
    <dgm:cxn modelId="{2CC09A6E-7173-4C4F-976B-5973F6F30D38}" srcId="{F3D6927C-7D90-4772-AA90-10037E834E34}" destId="{809447CF-3873-4435-9655-AF05BA6D6898}" srcOrd="1" destOrd="0" parTransId="{6B138860-89F1-4AB3-9A52-618544877EC7}" sibTransId="{7FB664DD-A5F9-4826-AF04-4E1A524F008F}"/>
    <dgm:cxn modelId="{7121AE56-50D8-9446-814E-DAA0BD718922}" srcId="{F3D6927C-7D90-4772-AA90-10037E834E34}" destId="{0A7060A6-1299-E54C-9352-2B92FABB2D8F}" srcOrd="4" destOrd="0" parTransId="{3081C75C-14B3-9842-84F7-7499AD7392BA}" sibTransId="{0BB48C50-5F8A-7546-8478-BA91A0916FD4}"/>
    <dgm:cxn modelId="{B294208D-0EE9-7A4F-9A39-ADEEDAA80D82}" type="presOf" srcId="{0A7060A6-1299-E54C-9352-2B92FABB2D8F}" destId="{97CC264B-CF0F-A643-9C36-2EB2C1D8765F}" srcOrd="0" destOrd="0" presId="urn:microsoft.com/office/officeart/2005/8/layout/vList2"/>
    <dgm:cxn modelId="{EFEC0698-11EB-4A12-9A91-216191DE9957}" type="presOf" srcId="{809447CF-3873-4435-9655-AF05BA6D6898}" destId="{FC2101E4-B962-4BEE-8C20-2E491EAD1006}" srcOrd="0" destOrd="0" presId="urn:microsoft.com/office/officeart/2005/8/layout/vList2"/>
    <dgm:cxn modelId="{E515F5AB-7BE8-45C3-BF8E-260492ABAB1A}" srcId="{F3D6927C-7D90-4772-AA90-10037E834E34}" destId="{FAAD79B5-F30F-4924-BF77-1B0AEADCA6FD}" srcOrd="0" destOrd="0" parTransId="{C1613449-BC16-479B-86E1-F2C4282A2A57}" sibTransId="{D716C2BB-9EF6-43D6-8FBA-3CA087340E61}"/>
    <dgm:cxn modelId="{6341AACB-7B9B-4718-B280-105EFE844AA5}" type="presOf" srcId="{F3D6927C-7D90-4772-AA90-10037E834E34}" destId="{C51B6E9F-4CAA-4347-A114-0F2787BABEA4}" srcOrd="0" destOrd="0" presId="urn:microsoft.com/office/officeart/2005/8/layout/vList2"/>
    <dgm:cxn modelId="{DF6074DB-B2EF-4DF1-9428-92F68B1EDF06}" type="presOf" srcId="{FAAD79B5-F30F-4924-BF77-1B0AEADCA6FD}" destId="{3EB8E831-511A-47D4-88FA-9A51440F1810}" srcOrd="0" destOrd="0" presId="urn:microsoft.com/office/officeart/2005/8/layout/vList2"/>
    <dgm:cxn modelId="{BD7D4096-1F29-4405-A07F-ADE7ACBC3654}" type="presParOf" srcId="{C51B6E9F-4CAA-4347-A114-0F2787BABEA4}" destId="{3EB8E831-511A-47D4-88FA-9A51440F1810}" srcOrd="0" destOrd="0" presId="urn:microsoft.com/office/officeart/2005/8/layout/vList2"/>
    <dgm:cxn modelId="{EC074249-3536-46CE-94D8-339B1741DCE2}" type="presParOf" srcId="{C51B6E9F-4CAA-4347-A114-0F2787BABEA4}" destId="{FC6602D6-1059-43C0-9050-C57991EE23B1}" srcOrd="1" destOrd="0" presId="urn:microsoft.com/office/officeart/2005/8/layout/vList2"/>
    <dgm:cxn modelId="{7168A50C-ABDE-4D9B-9854-BB9EB65CAE4E}" type="presParOf" srcId="{C51B6E9F-4CAA-4347-A114-0F2787BABEA4}" destId="{FC2101E4-B962-4BEE-8C20-2E491EAD1006}" srcOrd="2" destOrd="0" presId="urn:microsoft.com/office/officeart/2005/8/layout/vList2"/>
    <dgm:cxn modelId="{4C171011-9C24-4FFC-9F75-C5876FB9E8CC}" type="presParOf" srcId="{C51B6E9F-4CAA-4347-A114-0F2787BABEA4}" destId="{63A0EDAE-BF09-45C2-9E76-72F3F8AE44DF}" srcOrd="3" destOrd="0" presId="urn:microsoft.com/office/officeart/2005/8/layout/vList2"/>
    <dgm:cxn modelId="{4BC67F12-C660-479A-AB42-041827C77A9A}" type="presParOf" srcId="{C51B6E9F-4CAA-4347-A114-0F2787BABEA4}" destId="{15A32DF5-3611-44EF-8C71-92950E6A1811}" srcOrd="4" destOrd="0" presId="urn:microsoft.com/office/officeart/2005/8/layout/vList2"/>
    <dgm:cxn modelId="{600A1E1C-3268-4F0F-AD22-09A85ECD8744}" type="presParOf" srcId="{C51B6E9F-4CAA-4347-A114-0F2787BABEA4}" destId="{CA249589-EF9B-4E79-9BBC-3C31B6E37EDA}" srcOrd="5" destOrd="0" presId="urn:microsoft.com/office/officeart/2005/8/layout/vList2"/>
    <dgm:cxn modelId="{39ADAC7E-F67C-4004-8495-5BC6A85AD6C7}" type="presParOf" srcId="{C51B6E9F-4CAA-4347-A114-0F2787BABEA4}" destId="{7E9AF5BA-8AE6-4920-BE56-71869164613A}" srcOrd="6" destOrd="0" presId="urn:microsoft.com/office/officeart/2005/8/layout/vList2"/>
    <dgm:cxn modelId="{FD415032-6FD9-5C4A-8A1C-63DE0BBA1336}" type="presParOf" srcId="{C51B6E9F-4CAA-4347-A114-0F2787BABEA4}" destId="{596D6236-188A-DB40-95F7-6B0E76AC63E1}" srcOrd="7" destOrd="0" presId="urn:microsoft.com/office/officeart/2005/8/layout/vList2"/>
    <dgm:cxn modelId="{FB134646-BC84-454E-8BD2-47ED12C99915}" type="presParOf" srcId="{C51B6E9F-4CAA-4347-A114-0F2787BABEA4}" destId="{97CC264B-CF0F-A643-9C36-2EB2C1D8765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D6927C-7D90-4772-AA90-10037E834E34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AAD79B5-F30F-4924-BF77-1B0AEADCA6FD}">
      <dgm:prSet custT="1"/>
      <dgm:spPr/>
      <dgm:t>
        <a:bodyPr/>
        <a:lstStyle/>
        <a:p>
          <a:r>
            <a:rPr lang="en-US" sz="2400" b="1" u="none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06 </a:t>
          </a:r>
          <a:r>
            <a:rPr lang="en-US" sz="2400" b="1" u="none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mai</a:t>
          </a:r>
          <a:r>
            <a:rPr lang="en-US" sz="2400" b="1" u="none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– 03 </a:t>
          </a:r>
          <a:r>
            <a:rPr lang="en-US" sz="2400" b="1" u="none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 u="none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: </a:t>
          </a:r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Documentation et acquisition de </a:t>
          </a:r>
          <a:r>
            <a:rPr lang="en-US" sz="24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savoirs</a:t>
          </a:r>
          <a:endParaRPr lang="en-US" sz="24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C1613449-BC16-479B-86E1-F2C4282A2A57}" type="parTrans" cxnId="{E515F5AB-7BE8-45C3-BF8E-260492ABAB1A}">
      <dgm:prSet/>
      <dgm:spPr/>
      <dgm:t>
        <a:bodyPr/>
        <a:lstStyle/>
        <a:p>
          <a:endParaRPr lang="en-US"/>
        </a:p>
      </dgm:t>
    </dgm:pt>
    <dgm:pt modelId="{D716C2BB-9EF6-43D6-8FBA-3CA087340E61}" type="sibTrans" cxnId="{E515F5AB-7BE8-45C3-BF8E-260492ABAB1A}">
      <dgm:prSet/>
      <dgm:spPr/>
      <dgm:t>
        <a:bodyPr/>
        <a:lstStyle/>
        <a:p>
          <a:endParaRPr lang="en-US"/>
        </a:p>
      </dgm:t>
    </dgm:pt>
    <dgm:pt modelId="{809447CF-3873-4435-9655-AF05BA6D6898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03 </a:t>
          </a:r>
          <a:r>
            <a:rPr lang="en-US" sz="24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– 25 </a:t>
          </a:r>
          <a:r>
            <a:rPr lang="en-US" sz="24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: Acquisition de savoir-faire et de </a:t>
          </a:r>
          <a:r>
            <a:rPr lang="en-US" sz="24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compétences</a:t>
          </a:r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techniques</a:t>
          </a:r>
          <a:endParaRPr lang="en-US" sz="24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6B138860-89F1-4AB3-9A52-618544877EC7}" type="parTrans" cxnId="{2CC09A6E-7173-4C4F-976B-5973F6F30D38}">
      <dgm:prSet/>
      <dgm:spPr/>
      <dgm:t>
        <a:bodyPr/>
        <a:lstStyle/>
        <a:p>
          <a:endParaRPr lang="en-US"/>
        </a:p>
      </dgm:t>
    </dgm:pt>
    <dgm:pt modelId="{7FB664DD-A5F9-4826-AF04-4E1A524F008F}" type="sibTrans" cxnId="{2CC09A6E-7173-4C4F-976B-5973F6F30D38}">
      <dgm:prSet/>
      <dgm:spPr/>
      <dgm:t>
        <a:bodyPr/>
        <a:lstStyle/>
        <a:p>
          <a:endParaRPr lang="en-US"/>
        </a:p>
      </dgm:t>
    </dgm:pt>
    <dgm:pt modelId="{C51B6E9F-4CAA-4347-A114-0F2787BABEA4}" type="pres">
      <dgm:prSet presAssocID="{F3D6927C-7D90-4772-AA90-10037E834E34}" presName="linear" presStyleCnt="0">
        <dgm:presLayoutVars>
          <dgm:animLvl val="lvl"/>
          <dgm:resizeHandles val="exact"/>
        </dgm:presLayoutVars>
      </dgm:prSet>
      <dgm:spPr/>
    </dgm:pt>
    <dgm:pt modelId="{3EB8E831-511A-47D4-88FA-9A51440F1810}" type="pres">
      <dgm:prSet presAssocID="{FAAD79B5-F30F-4924-BF77-1B0AEADCA6F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6602D6-1059-43C0-9050-C57991EE23B1}" type="pres">
      <dgm:prSet presAssocID="{D716C2BB-9EF6-43D6-8FBA-3CA087340E61}" presName="spacer" presStyleCnt="0"/>
      <dgm:spPr/>
    </dgm:pt>
    <dgm:pt modelId="{FC2101E4-B962-4BEE-8C20-2E491EAD1006}" type="pres">
      <dgm:prSet presAssocID="{809447CF-3873-4435-9655-AF05BA6D689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CC09A6E-7173-4C4F-976B-5973F6F30D38}" srcId="{F3D6927C-7D90-4772-AA90-10037E834E34}" destId="{809447CF-3873-4435-9655-AF05BA6D6898}" srcOrd="1" destOrd="0" parTransId="{6B138860-89F1-4AB3-9A52-618544877EC7}" sibTransId="{7FB664DD-A5F9-4826-AF04-4E1A524F008F}"/>
    <dgm:cxn modelId="{EFEC0698-11EB-4A12-9A91-216191DE9957}" type="presOf" srcId="{809447CF-3873-4435-9655-AF05BA6D6898}" destId="{FC2101E4-B962-4BEE-8C20-2E491EAD1006}" srcOrd="0" destOrd="0" presId="urn:microsoft.com/office/officeart/2005/8/layout/vList2"/>
    <dgm:cxn modelId="{E515F5AB-7BE8-45C3-BF8E-260492ABAB1A}" srcId="{F3D6927C-7D90-4772-AA90-10037E834E34}" destId="{FAAD79B5-F30F-4924-BF77-1B0AEADCA6FD}" srcOrd="0" destOrd="0" parTransId="{C1613449-BC16-479B-86E1-F2C4282A2A57}" sibTransId="{D716C2BB-9EF6-43D6-8FBA-3CA087340E61}"/>
    <dgm:cxn modelId="{6341AACB-7B9B-4718-B280-105EFE844AA5}" type="presOf" srcId="{F3D6927C-7D90-4772-AA90-10037E834E34}" destId="{C51B6E9F-4CAA-4347-A114-0F2787BABEA4}" srcOrd="0" destOrd="0" presId="urn:microsoft.com/office/officeart/2005/8/layout/vList2"/>
    <dgm:cxn modelId="{DF6074DB-B2EF-4DF1-9428-92F68B1EDF06}" type="presOf" srcId="{FAAD79B5-F30F-4924-BF77-1B0AEADCA6FD}" destId="{3EB8E831-511A-47D4-88FA-9A51440F1810}" srcOrd="0" destOrd="0" presId="urn:microsoft.com/office/officeart/2005/8/layout/vList2"/>
    <dgm:cxn modelId="{BD7D4096-1F29-4405-A07F-ADE7ACBC3654}" type="presParOf" srcId="{C51B6E9F-4CAA-4347-A114-0F2787BABEA4}" destId="{3EB8E831-511A-47D4-88FA-9A51440F1810}" srcOrd="0" destOrd="0" presId="urn:microsoft.com/office/officeart/2005/8/layout/vList2"/>
    <dgm:cxn modelId="{EC074249-3536-46CE-94D8-339B1741DCE2}" type="presParOf" srcId="{C51B6E9F-4CAA-4347-A114-0F2787BABEA4}" destId="{FC6602D6-1059-43C0-9050-C57991EE23B1}" srcOrd="1" destOrd="0" presId="urn:microsoft.com/office/officeart/2005/8/layout/vList2"/>
    <dgm:cxn modelId="{7168A50C-ABDE-4D9B-9854-BB9EB65CAE4E}" type="presParOf" srcId="{C51B6E9F-4CAA-4347-A114-0F2787BABEA4}" destId="{FC2101E4-B962-4BEE-8C20-2E491EAD100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D6927C-7D90-4772-AA90-10037E834E34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AAD79B5-F30F-4924-BF77-1B0AEADCA6FD}">
      <dgm:prSet custT="1"/>
      <dgm:spPr/>
      <dgm:t>
        <a:bodyPr/>
        <a:lstStyle/>
        <a:p>
          <a:r>
            <a:rPr lang="en-US" sz="2400" b="1" u="none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06 </a:t>
          </a:r>
          <a:r>
            <a:rPr lang="en-US" sz="2400" b="1" u="none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mai</a:t>
          </a:r>
          <a:r>
            <a:rPr lang="en-US" sz="2400" b="1" u="none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– 03 </a:t>
          </a:r>
          <a:r>
            <a:rPr lang="en-US" sz="2400" b="1" u="none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 u="none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: </a:t>
          </a:r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Documentation et acquisition de </a:t>
          </a:r>
          <a:r>
            <a:rPr lang="en-US" sz="24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savoirs</a:t>
          </a:r>
          <a:endParaRPr lang="en-US" sz="24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C1613449-BC16-479B-86E1-F2C4282A2A57}" type="parTrans" cxnId="{E515F5AB-7BE8-45C3-BF8E-260492ABAB1A}">
      <dgm:prSet/>
      <dgm:spPr/>
      <dgm:t>
        <a:bodyPr/>
        <a:lstStyle/>
        <a:p>
          <a:endParaRPr lang="en-US"/>
        </a:p>
      </dgm:t>
    </dgm:pt>
    <dgm:pt modelId="{D716C2BB-9EF6-43D6-8FBA-3CA087340E61}" type="sibTrans" cxnId="{E515F5AB-7BE8-45C3-BF8E-260492ABAB1A}">
      <dgm:prSet/>
      <dgm:spPr/>
      <dgm:t>
        <a:bodyPr/>
        <a:lstStyle/>
        <a:p>
          <a:endParaRPr lang="en-US"/>
        </a:p>
      </dgm:t>
    </dgm:pt>
    <dgm:pt modelId="{809447CF-3873-4435-9655-AF05BA6D6898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03 </a:t>
          </a:r>
          <a:r>
            <a:rPr lang="en-US" sz="24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– 25 </a:t>
          </a:r>
          <a:r>
            <a:rPr lang="en-US" sz="24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: Acquisition de savoir-faire et de </a:t>
          </a:r>
          <a:r>
            <a:rPr lang="en-US" sz="24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compétences</a:t>
          </a:r>
          <a:r>
            <a:rPr lang="en-US" sz="24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techniques</a:t>
          </a:r>
          <a:endParaRPr lang="en-US" sz="24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6B138860-89F1-4AB3-9A52-618544877EC7}" type="parTrans" cxnId="{2CC09A6E-7173-4C4F-976B-5973F6F30D38}">
      <dgm:prSet/>
      <dgm:spPr/>
      <dgm:t>
        <a:bodyPr/>
        <a:lstStyle/>
        <a:p>
          <a:endParaRPr lang="en-US"/>
        </a:p>
      </dgm:t>
    </dgm:pt>
    <dgm:pt modelId="{7FB664DD-A5F9-4826-AF04-4E1A524F008F}" type="sibTrans" cxnId="{2CC09A6E-7173-4C4F-976B-5973F6F30D38}">
      <dgm:prSet/>
      <dgm:spPr/>
      <dgm:t>
        <a:bodyPr/>
        <a:lstStyle/>
        <a:p>
          <a:endParaRPr lang="en-US"/>
        </a:p>
      </dgm:t>
    </dgm:pt>
    <dgm:pt modelId="{C51B6E9F-4CAA-4347-A114-0F2787BABEA4}" type="pres">
      <dgm:prSet presAssocID="{F3D6927C-7D90-4772-AA90-10037E834E34}" presName="linear" presStyleCnt="0">
        <dgm:presLayoutVars>
          <dgm:animLvl val="lvl"/>
          <dgm:resizeHandles val="exact"/>
        </dgm:presLayoutVars>
      </dgm:prSet>
      <dgm:spPr/>
    </dgm:pt>
    <dgm:pt modelId="{3EB8E831-511A-47D4-88FA-9A51440F1810}" type="pres">
      <dgm:prSet presAssocID="{FAAD79B5-F30F-4924-BF77-1B0AEADCA6F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6602D6-1059-43C0-9050-C57991EE23B1}" type="pres">
      <dgm:prSet presAssocID="{D716C2BB-9EF6-43D6-8FBA-3CA087340E61}" presName="spacer" presStyleCnt="0"/>
      <dgm:spPr/>
    </dgm:pt>
    <dgm:pt modelId="{FC2101E4-B962-4BEE-8C20-2E491EAD1006}" type="pres">
      <dgm:prSet presAssocID="{809447CF-3873-4435-9655-AF05BA6D689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CC09A6E-7173-4C4F-976B-5973F6F30D38}" srcId="{F3D6927C-7D90-4772-AA90-10037E834E34}" destId="{809447CF-3873-4435-9655-AF05BA6D6898}" srcOrd="1" destOrd="0" parTransId="{6B138860-89F1-4AB3-9A52-618544877EC7}" sibTransId="{7FB664DD-A5F9-4826-AF04-4E1A524F008F}"/>
    <dgm:cxn modelId="{EFEC0698-11EB-4A12-9A91-216191DE9957}" type="presOf" srcId="{809447CF-3873-4435-9655-AF05BA6D6898}" destId="{FC2101E4-B962-4BEE-8C20-2E491EAD1006}" srcOrd="0" destOrd="0" presId="urn:microsoft.com/office/officeart/2005/8/layout/vList2"/>
    <dgm:cxn modelId="{E515F5AB-7BE8-45C3-BF8E-260492ABAB1A}" srcId="{F3D6927C-7D90-4772-AA90-10037E834E34}" destId="{FAAD79B5-F30F-4924-BF77-1B0AEADCA6FD}" srcOrd="0" destOrd="0" parTransId="{C1613449-BC16-479B-86E1-F2C4282A2A57}" sibTransId="{D716C2BB-9EF6-43D6-8FBA-3CA087340E61}"/>
    <dgm:cxn modelId="{6341AACB-7B9B-4718-B280-105EFE844AA5}" type="presOf" srcId="{F3D6927C-7D90-4772-AA90-10037E834E34}" destId="{C51B6E9F-4CAA-4347-A114-0F2787BABEA4}" srcOrd="0" destOrd="0" presId="urn:microsoft.com/office/officeart/2005/8/layout/vList2"/>
    <dgm:cxn modelId="{DF6074DB-B2EF-4DF1-9428-92F68B1EDF06}" type="presOf" srcId="{FAAD79B5-F30F-4924-BF77-1B0AEADCA6FD}" destId="{3EB8E831-511A-47D4-88FA-9A51440F1810}" srcOrd="0" destOrd="0" presId="urn:microsoft.com/office/officeart/2005/8/layout/vList2"/>
    <dgm:cxn modelId="{BD7D4096-1F29-4405-A07F-ADE7ACBC3654}" type="presParOf" srcId="{C51B6E9F-4CAA-4347-A114-0F2787BABEA4}" destId="{3EB8E831-511A-47D4-88FA-9A51440F1810}" srcOrd="0" destOrd="0" presId="urn:microsoft.com/office/officeart/2005/8/layout/vList2"/>
    <dgm:cxn modelId="{EC074249-3536-46CE-94D8-339B1741DCE2}" type="presParOf" srcId="{C51B6E9F-4CAA-4347-A114-0F2787BABEA4}" destId="{FC6602D6-1059-43C0-9050-C57991EE23B1}" srcOrd="1" destOrd="0" presId="urn:microsoft.com/office/officeart/2005/8/layout/vList2"/>
    <dgm:cxn modelId="{7168A50C-ABDE-4D9B-9854-BB9EB65CAE4E}" type="presParOf" srcId="{C51B6E9F-4CAA-4347-A114-0F2787BABEA4}" destId="{FC2101E4-B962-4BEE-8C20-2E491EAD100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D6927C-7D90-4772-AA90-10037E834E34}" type="doc">
      <dgm:prSet loTypeId="urn:microsoft.com/office/officeart/2005/8/layout/vList2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FCF7C74B-7344-6247-B0F1-DAF543982CEC}">
      <dgm:prSet custT="1"/>
      <dgm:spPr/>
      <dgm:t>
        <a:bodyPr/>
        <a:lstStyle/>
        <a:p>
          <a:pPr rtl="0"/>
          <a:r>
            <a:rPr lang="en-US" sz="3200" b="1"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Difficultés</a:t>
          </a:r>
          <a:r>
            <a:rPr lang="en-US" sz="32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d'attaques</a:t>
          </a:r>
          <a:r>
            <a:rPr lang="en-US" sz="32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et connection dans les </a:t>
          </a:r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simulateurs</a:t>
          </a:r>
          <a:endParaRPr lang="en-US" sz="3200">
            <a:solidFill>
              <a:schemeClr val="tx1"/>
            </a:solidFill>
          </a:endParaRPr>
        </a:p>
      </dgm:t>
    </dgm:pt>
    <dgm:pt modelId="{0E411F2D-6E9D-C14D-AF69-DF48F6BC2B1B}" type="parTrans" cxnId="{855912C2-FC68-4342-9136-1D435056B095}">
      <dgm:prSet/>
      <dgm:spPr/>
      <dgm:t>
        <a:bodyPr/>
        <a:lstStyle/>
        <a:p>
          <a:endParaRPr lang="fr-CA"/>
        </a:p>
      </dgm:t>
    </dgm:pt>
    <dgm:pt modelId="{1DE9DF8D-E6B6-5B4E-A97B-6A7643B1DECC}" type="sibTrans" cxnId="{855912C2-FC68-4342-9136-1D435056B095}">
      <dgm:prSet/>
      <dgm:spPr/>
      <dgm:t>
        <a:bodyPr/>
        <a:lstStyle/>
        <a:p>
          <a:endParaRPr lang="fr-CA"/>
        </a:p>
      </dgm:t>
    </dgm:pt>
    <dgm:pt modelId="{A9BB1060-86D3-4266-B568-FBF881EB9EC0}">
      <dgm:prSet custT="1"/>
      <dgm:spPr/>
      <dgm:t>
        <a:bodyPr/>
        <a:lstStyle/>
        <a:p>
          <a:pPr rtl="0"/>
          <a:r>
            <a:rPr lang="en-US" sz="3200" b="1"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err="1">
              <a:latin typeface="Open Sans 1 Semi-Bold"/>
              <a:ea typeface="Open Sans 1 Semi-Bold"/>
              <a:cs typeface="Open Sans 1 Semi-Bold"/>
            </a:rPr>
            <a:t>Problèmes</a:t>
          </a:r>
          <a:r>
            <a:rPr lang="en-US" sz="3200" b="1">
              <a:latin typeface="Open Sans 1 Semi-Bold"/>
              <a:ea typeface="Open Sans 1 Semi-Bold"/>
              <a:cs typeface="Open Sans 1 Semi-Bold"/>
            </a:rPr>
            <a:t> de communication et </a:t>
          </a:r>
          <a:r>
            <a:rPr lang="en-US" sz="3200" b="1" err="1">
              <a:latin typeface="Open Sans 1 Semi-Bold"/>
              <a:ea typeface="Open Sans 1 Semi-Bold"/>
              <a:cs typeface="Open Sans 1 Semi-Bold"/>
            </a:rPr>
            <a:t>d’organisation</a:t>
          </a:r>
          <a:endParaRPr lang="en-US" sz="3200">
            <a:latin typeface="Open Sans 1 Semi-Bold"/>
            <a:ea typeface="Open Sans 1 Semi-Bold"/>
            <a:cs typeface="Open Sans 1 Semi-Bold"/>
          </a:endParaRPr>
        </a:p>
      </dgm:t>
    </dgm:pt>
    <dgm:pt modelId="{DC6F7270-EB5A-4D8B-B1D7-143DE5ED3A86}" type="parTrans" cxnId="{9C5449E9-39C8-A946-9E65-F67D16FB5FF8}">
      <dgm:prSet/>
      <dgm:spPr/>
      <dgm:t>
        <a:bodyPr/>
        <a:lstStyle/>
        <a:p>
          <a:endParaRPr lang="fr-CA"/>
        </a:p>
      </dgm:t>
    </dgm:pt>
    <dgm:pt modelId="{77F791EC-A1E9-4295-80FD-E008E1F67459}" type="sibTrans" cxnId="{9C5449E9-39C8-A946-9E65-F67D16FB5FF8}">
      <dgm:prSet/>
      <dgm:spPr/>
      <dgm:t>
        <a:bodyPr/>
        <a:lstStyle/>
        <a:p>
          <a:endParaRPr lang="fr-CA"/>
        </a:p>
      </dgm:t>
    </dgm:pt>
    <dgm:pt modelId="{37BF90EF-FED1-4A9C-B4BB-E29B63EDEE45}">
      <dgm:prSet custT="1"/>
      <dgm:spPr/>
      <dgm:t>
        <a:bodyPr/>
        <a:lstStyle/>
        <a:p>
          <a:pPr rtl="0"/>
          <a:r>
            <a:rPr lang="en-US" sz="3200" b="1">
              <a:latin typeface="Open Sans 1 Semi-Bold"/>
              <a:ea typeface="Open Sans 1 Semi-Bold"/>
              <a:cs typeface="Open Sans 1 Semi-Bold"/>
            </a:rPr>
            <a:t> Absences</a:t>
          </a:r>
          <a:endParaRPr lang="en-US" sz="3200"/>
        </a:p>
      </dgm:t>
    </dgm:pt>
    <dgm:pt modelId="{2B50B041-E588-4904-B332-C769806BB84F}" type="parTrans" cxnId="{1CF37A42-E3DA-DE47-9825-3BBDA8333A2E}">
      <dgm:prSet/>
      <dgm:spPr/>
      <dgm:t>
        <a:bodyPr/>
        <a:lstStyle/>
        <a:p>
          <a:endParaRPr lang="fr-CA"/>
        </a:p>
      </dgm:t>
    </dgm:pt>
    <dgm:pt modelId="{A7E0A813-7A9F-41E6-A5E0-2C1392CE115C}" type="sibTrans" cxnId="{1CF37A42-E3DA-DE47-9825-3BBDA8333A2E}">
      <dgm:prSet/>
      <dgm:spPr/>
      <dgm:t>
        <a:bodyPr/>
        <a:lstStyle/>
        <a:p>
          <a:endParaRPr lang="fr-CA"/>
        </a:p>
      </dgm:t>
    </dgm:pt>
    <dgm:pt modelId="{71EECEA5-D5B5-463C-823D-3D989C18F376}">
      <dgm:prSet custT="1"/>
      <dgm:spPr/>
      <dgm:t>
        <a:bodyPr/>
        <a:lstStyle/>
        <a:p>
          <a:pPr rtl="0"/>
          <a:r>
            <a:rPr lang="en-US" sz="3200" b="1"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err="1">
              <a:latin typeface="Open Sans 1 Semi-Bold"/>
              <a:ea typeface="Open Sans 1 Semi-Bold"/>
              <a:cs typeface="Open Sans 1 Semi-Bold"/>
            </a:rPr>
            <a:t>Découverte</a:t>
          </a:r>
          <a:r>
            <a:rPr lang="en-US" sz="3200" b="1">
              <a:latin typeface="Open Sans 1 Semi-Bold"/>
              <a:ea typeface="Open Sans 1 Semi-Bold"/>
              <a:cs typeface="Open Sans 1 Semi-Bold"/>
            </a:rPr>
            <a:t> de </a:t>
          </a:r>
          <a:r>
            <a:rPr lang="en-US" sz="3200" b="1" err="1">
              <a:latin typeface="Open Sans 1 Semi-Bold"/>
              <a:ea typeface="Open Sans 1 Semi-Bold"/>
              <a:cs typeface="Open Sans 1 Semi-Bold"/>
            </a:rPr>
            <a:t>réunion</a:t>
          </a:r>
          <a:r>
            <a:rPr lang="en-US" sz="3200" b="1">
              <a:latin typeface="Open Sans 1 Semi-Bold"/>
              <a:ea typeface="Open Sans 1 Semi-Bold"/>
              <a:cs typeface="Open Sans 1 Semi-Bold"/>
            </a:rPr>
            <a:t> type </a:t>
          </a:r>
          <a:r>
            <a:rPr lang="en-US" sz="3200" b="1" err="1">
              <a:latin typeface="Open Sans 1 Semi-Bold"/>
              <a:ea typeface="Open Sans 1 Semi-Bold"/>
              <a:cs typeface="Open Sans 1 Semi-Bold"/>
            </a:rPr>
            <a:t>entreprise</a:t>
          </a:r>
          <a:endParaRPr lang="en-US" sz="3200" b="1">
            <a:latin typeface="Open Sans 1 Semi-Bold"/>
            <a:ea typeface="Open Sans 1 Semi-Bold"/>
            <a:cs typeface="Open Sans 1 Semi-Bold"/>
          </a:endParaRPr>
        </a:p>
      </dgm:t>
    </dgm:pt>
    <dgm:pt modelId="{58986C7A-A143-4F38-9D60-5D9121E89080}" type="parTrans" cxnId="{4ECC3B92-2B3D-B942-97B3-5FABFF8206EC}">
      <dgm:prSet/>
      <dgm:spPr/>
      <dgm:t>
        <a:bodyPr/>
        <a:lstStyle/>
        <a:p>
          <a:endParaRPr lang="fr-CA"/>
        </a:p>
      </dgm:t>
    </dgm:pt>
    <dgm:pt modelId="{E1407F58-8B97-4CBD-BC39-1796A90F2D01}" type="sibTrans" cxnId="{4ECC3B92-2B3D-B942-97B3-5FABFF8206EC}">
      <dgm:prSet/>
      <dgm:spPr/>
      <dgm:t>
        <a:bodyPr/>
        <a:lstStyle/>
        <a:p>
          <a:endParaRPr lang="fr-CA"/>
        </a:p>
      </dgm:t>
    </dgm:pt>
    <dgm:pt modelId="{4B1F9953-9A5F-42B1-91D6-A8EE1BD8F162}">
      <dgm:prSet custT="1"/>
      <dgm:spPr/>
      <dgm:t>
        <a:bodyPr/>
        <a:lstStyle/>
        <a:p>
          <a:pPr rtl="0"/>
          <a:r>
            <a:rPr lang="en-US" sz="3200" b="1">
              <a:latin typeface="Open Sans 1 Semi-Bold"/>
            </a:rPr>
            <a:t> </a:t>
          </a:r>
          <a:r>
            <a:rPr lang="en-US" sz="3200" b="1" err="1">
              <a:latin typeface="Open Sans 1 Semi-Bold"/>
            </a:rPr>
            <a:t>Limité</a:t>
          </a:r>
          <a:r>
            <a:rPr lang="en-US" sz="3200" b="1">
              <a:latin typeface="Open Sans 1 Semi-Bold"/>
            </a:rPr>
            <a:t> par les versions </a:t>
          </a:r>
          <a:r>
            <a:rPr lang="en-US" sz="3200" b="1" err="1">
              <a:latin typeface="Open Sans 1 Semi-Bold"/>
            </a:rPr>
            <a:t>gratuites</a:t>
          </a:r>
          <a:r>
            <a:rPr lang="en-US" sz="3200" b="1">
              <a:latin typeface="Open Sans 1 Semi-Bold"/>
            </a:rPr>
            <a:t> / pas </a:t>
          </a:r>
          <a:r>
            <a:rPr lang="en-US" sz="3200" b="1" err="1">
              <a:latin typeface="Open Sans 1 Semi-Bold"/>
            </a:rPr>
            <a:t>disponibles</a:t>
          </a:r>
          <a:r>
            <a:rPr lang="en-US" sz="3200" b="1">
              <a:latin typeface="Open Sans 1 Semi-Bold"/>
            </a:rPr>
            <a:t> pour tout le monde</a:t>
          </a:r>
          <a:endParaRPr lang="en-US" sz="3200" b="1"/>
        </a:p>
      </dgm:t>
    </dgm:pt>
    <dgm:pt modelId="{A41880BD-543E-493C-83E4-422ACA007B1F}" type="parTrans" cxnId="{FF226CBC-23F0-384D-A393-FBDF06C65C3C}">
      <dgm:prSet/>
      <dgm:spPr/>
      <dgm:t>
        <a:bodyPr/>
        <a:lstStyle/>
        <a:p>
          <a:endParaRPr lang="fr-CA"/>
        </a:p>
      </dgm:t>
    </dgm:pt>
    <dgm:pt modelId="{8FCC365E-E462-4A02-B353-88A435DCA097}" type="sibTrans" cxnId="{FF226CBC-23F0-384D-A393-FBDF06C65C3C}">
      <dgm:prSet/>
      <dgm:spPr/>
      <dgm:t>
        <a:bodyPr/>
        <a:lstStyle/>
        <a:p>
          <a:endParaRPr lang="fr-CA"/>
        </a:p>
      </dgm:t>
    </dgm:pt>
    <dgm:pt modelId="{C51B6E9F-4CAA-4347-A114-0F2787BABEA4}" type="pres">
      <dgm:prSet presAssocID="{F3D6927C-7D90-4772-AA90-10037E834E34}" presName="linear" presStyleCnt="0">
        <dgm:presLayoutVars>
          <dgm:animLvl val="lvl"/>
          <dgm:resizeHandles val="exact"/>
        </dgm:presLayoutVars>
      </dgm:prSet>
      <dgm:spPr/>
    </dgm:pt>
    <dgm:pt modelId="{A85435EB-DBCF-45B5-A9CD-5191EB15DFB0}" type="pres">
      <dgm:prSet presAssocID="{A9BB1060-86D3-4266-B568-FBF881EB9EC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7CF5F61-8350-4CC9-ADBF-9233EA786DEE}" type="pres">
      <dgm:prSet presAssocID="{77F791EC-A1E9-4295-80FD-E008E1F67459}" presName="spacer" presStyleCnt="0"/>
      <dgm:spPr/>
    </dgm:pt>
    <dgm:pt modelId="{8454FF06-286A-4009-931F-0B2830E31ED7}" type="pres">
      <dgm:prSet presAssocID="{37BF90EF-FED1-4A9C-B4BB-E29B63EDEE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B149E1A-BF17-462E-8EDE-F195EFF5FE57}" type="pres">
      <dgm:prSet presAssocID="{A7E0A813-7A9F-41E6-A5E0-2C1392CE115C}" presName="spacer" presStyleCnt="0"/>
      <dgm:spPr/>
    </dgm:pt>
    <dgm:pt modelId="{2A2BA72D-F46D-4D04-B856-711CB11109C1}" type="pres">
      <dgm:prSet presAssocID="{71EECEA5-D5B5-463C-823D-3D989C18F37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E38F41F-C469-4042-AA1C-6EEDA5CF5DAB}" type="pres">
      <dgm:prSet presAssocID="{E1407F58-8B97-4CBD-BC39-1796A90F2D01}" presName="spacer" presStyleCnt="0"/>
      <dgm:spPr/>
    </dgm:pt>
    <dgm:pt modelId="{542F5F36-6024-4743-B3D2-3744D3BCBC2D}" type="pres">
      <dgm:prSet presAssocID="{4B1F9953-9A5F-42B1-91D6-A8EE1BD8F16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4F0A791-DD13-4BBB-816A-6BB816478323}" type="pres">
      <dgm:prSet presAssocID="{8FCC365E-E462-4A02-B353-88A435DCA097}" presName="spacer" presStyleCnt="0"/>
      <dgm:spPr/>
    </dgm:pt>
    <dgm:pt modelId="{C8977B3A-6290-1540-9C80-13B76D02F102}" type="pres">
      <dgm:prSet presAssocID="{FCF7C74B-7344-6247-B0F1-DAF543982CE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D6FE50D-0203-BF4E-AFA9-A193D3C2F243}" type="presOf" srcId="{A9BB1060-86D3-4266-B568-FBF881EB9EC0}" destId="{A85435EB-DBCF-45B5-A9CD-5191EB15DFB0}" srcOrd="0" destOrd="0" presId="urn:microsoft.com/office/officeart/2005/8/layout/vList2"/>
    <dgm:cxn modelId="{69B4001E-FA6C-C24B-84C5-740C44FD4665}" type="presOf" srcId="{71EECEA5-D5B5-463C-823D-3D989C18F376}" destId="{2A2BA72D-F46D-4D04-B856-711CB11109C1}" srcOrd="0" destOrd="0" presId="urn:microsoft.com/office/officeart/2005/8/layout/vList2"/>
    <dgm:cxn modelId="{1CF37A42-E3DA-DE47-9825-3BBDA8333A2E}" srcId="{F3D6927C-7D90-4772-AA90-10037E834E34}" destId="{37BF90EF-FED1-4A9C-B4BB-E29B63EDEE45}" srcOrd="1" destOrd="0" parTransId="{2B50B041-E588-4904-B332-C769806BB84F}" sibTransId="{A7E0A813-7A9F-41E6-A5E0-2C1392CE115C}"/>
    <dgm:cxn modelId="{DC622444-1A05-8243-B89F-8CBB62E7B165}" type="presOf" srcId="{37BF90EF-FED1-4A9C-B4BB-E29B63EDEE45}" destId="{8454FF06-286A-4009-931F-0B2830E31ED7}" srcOrd="0" destOrd="0" presId="urn:microsoft.com/office/officeart/2005/8/layout/vList2"/>
    <dgm:cxn modelId="{5047935A-5646-A540-8D4E-9AECC1AEC66E}" type="presOf" srcId="{FCF7C74B-7344-6247-B0F1-DAF543982CEC}" destId="{C8977B3A-6290-1540-9C80-13B76D02F102}" srcOrd="0" destOrd="0" presId="urn:microsoft.com/office/officeart/2005/8/layout/vList2"/>
    <dgm:cxn modelId="{4ECC3B92-2B3D-B942-97B3-5FABFF8206EC}" srcId="{F3D6927C-7D90-4772-AA90-10037E834E34}" destId="{71EECEA5-D5B5-463C-823D-3D989C18F376}" srcOrd="2" destOrd="0" parTransId="{58986C7A-A143-4F38-9D60-5D9121E89080}" sibTransId="{E1407F58-8B97-4CBD-BC39-1796A90F2D01}"/>
    <dgm:cxn modelId="{FF226CBC-23F0-384D-A393-FBDF06C65C3C}" srcId="{F3D6927C-7D90-4772-AA90-10037E834E34}" destId="{4B1F9953-9A5F-42B1-91D6-A8EE1BD8F162}" srcOrd="3" destOrd="0" parTransId="{A41880BD-543E-493C-83E4-422ACA007B1F}" sibTransId="{8FCC365E-E462-4A02-B353-88A435DCA097}"/>
    <dgm:cxn modelId="{855912C2-FC68-4342-9136-1D435056B095}" srcId="{F3D6927C-7D90-4772-AA90-10037E834E34}" destId="{FCF7C74B-7344-6247-B0F1-DAF543982CEC}" srcOrd="4" destOrd="0" parTransId="{0E411F2D-6E9D-C14D-AF69-DF48F6BC2B1B}" sibTransId="{1DE9DF8D-E6B6-5B4E-A97B-6A7643B1DECC}"/>
    <dgm:cxn modelId="{6341AACB-7B9B-4718-B280-105EFE844AA5}" type="presOf" srcId="{F3D6927C-7D90-4772-AA90-10037E834E34}" destId="{C51B6E9F-4CAA-4347-A114-0F2787BABEA4}" srcOrd="0" destOrd="0" presId="urn:microsoft.com/office/officeart/2005/8/layout/vList2"/>
    <dgm:cxn modelId="{9C5449E9-39C8-A946-9E65-F67D16FB5FF8}" srcId="{F3D6927C-7D90-4772-AA90-10037E834E34}" destId="{A9BB1060-86D3-4266-B568-FBF881EB9EC0}" srcOrd="0" destOrd="0" parTransId="{DC6F7270-EB5A-4D8B-B1D7-143DE5ED3A86}" sibTransId="{77F791EC-A1E9-4295-80FD-E008E1F67459}"/>
    <dgm:cxn modelId="{659FB6FD-0DFB-CC4B-8F6F-70F600642F42}" type="presOf" srcId="{4B1F9953-9A5F-42B1-91D6-A8EE1BD8F162}" destId="{542F5F36-6024-4743-B3D2-3744D3BCBC2D}" srcOrd="0" destOrd="0" presId="urn:microsoft.com/office/officeart/2005/8/layout/vList2"/>
    <dgm:cxn modelId="{369025BF-F02E-2746-9282-F1A0DAC28C00}" type="presParOf" srcId="{C51B6E9F-4CAA-4347-A114-0F2787BABEA4}" destId="{A85435EB-DBCF-45B5-A9CD-5191EB15DFB0}" srcOrd="0" destOrd="0" presId="urn:microsoft.com/office/officeart/2005/8/layout/vList2"/>
    <dgm:cxn modelId="{6C082BE1-C02A-0C41-9A9A-60C2C92C7947}" type="presParOf" srcId="{C51B6E9F-4CAA-4347-A114-0F2787BABEA4}" destId="{57CF5F61-8350-4CC9-ADBF-9233EA786DEE}" srcOrd="1" destOrd="0" presId="urn:microsoft.com/office/officeart/2005/8/layout/vList2"/>
    <dgm:cxn modelId="{E0F6C2FB-F45C-D343-9676-192D11FCA5F4}" type="presParOf" srcId="{C51B6E9F-4CAA-4347-A114-0F2787BABEA4}" destId="{8454FF06-286A-4009-931F-0B2830E31ED7}" srcOrd="2" destOrd="0" presId="urn:microsoft.com/office/officeart/2005/8/layout/vList2"/>
    <dgm:cxn modelId="{2B78D3D6-72FE-254B-8A35-1E534CFC4070}" type="presParOf" srcId="{C51B6E9F-4CAA-4347-A114-0F2787BABEA4}" destId="{2B149E1A-BF17-462E-8EDE-F195EFF5FE57}" srcOrd="3" destOrd="0" presId="urn:microsoft.com/office/officeart/2005/8/layout/vList2"/>
    <dgm:cxn modelId="{D85725F3-71D6-C045-9873-AE99D53E9FA5}" type="presParOf" srcId="{C51B6E9F-4CAA-4347-A114-0F2787BABEA4}" destId="{2A2BA72D-F46D-4D04-B856-711CB11109C1}" srcOrd="4" destOrd="0" presId="urn:microsoft.com/office/officeart/2005/8/layout/vList2"/>
    <dgm:cxn modelId="{43D6E1E2-394A-EE44-AA0B-B10376CC4F56}" type="presParOf" srcId="{C51B6E9F-4CAA-4347-A114-0F2787BABEA4}" destId="{2E38F41F-C469-4042-AA1C-6EEDA5CF5DAB}" srcOrd="5" destOrd="0" presId="urn:microsoft.com/office/officeart/2005/8/layout/vList2"/>
    <dgm:cxn modelId="{FDF181C6-2759-7642-932A-B5A51FFD516E}" type="presParOf" srcId="{C51B6E9F-4CAA-4347-A114-0F2787BABEA4}" destId="{542F5F36-6024-4743-B3D2-3744D3BCBC2D}" srcOrd="6" destOrd="0" presId="urn:microsoft.com/office/officeart/2005/8/layout/vList2"/>
    <dgm:cxn modelId="{58BA9994-D28F-C641-81CA-629152A3C98B}" type="presParOf" srcId="{C51B6E9F-4CAA-4347-A114-0F2787BABEA4}" destId="{B4F0A791-DD13-4BBB-816A-6BB816478323}" srcOrd="7" destOrd="0" presId="urn:microsoft.com/office/officeart/2005/8/layout/vList2"/>
    <dgm:cxn modelId="{9A43E49E-08CE-0645-9B3E-1CD0EB139827}" type="presParOf" srcId="{C51B6E9F-4CAA-4347-A114-0F2787BABEA4}" destId="{C8977B3A-6290-1540-9C80-13B76D02F10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D6927C-7D90-4772-AA90-10037E834E34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FCF7C74B-7344-6247-B0F1-DAF543982CEC}">
      <dgm:prSet custT="1"/>
      <dgm:spPr/>
      <dgm:t>
        <a:bodyPr/>
        <a:lstStyle/>
        <a:p>
          <a:r>
            <a:rPr lang="en-US" sz="3200" b="0" baseline="0" err="1">
              <a:latin typeface="Open Sans 1 Semi-Bold" pitchFamily="2" charset="0"/>
              <a:ea typeface="Calibri"/>
              <a:cs typeface="Calibri"/>
            </a:rPr>
            <a:t>S’informer</a:t>
          </a:r>
          <a:r>
            <a:rPr lang="en-US" sz="3200" b="0" baseline="0">
              <a:latin typeface="Open Sans 1 Semi-Bold" pitchFamily="2" charset="0"/>
              <a:ea typeface="Calibri"/>
              <a:cs typeface="Calibri"/>
            </a:rPr>
            <a:t> et </a:t>
          </a:r>
          <a:r>
            <a:rPr lang="en-US" sz="3200" b="0" baseline="0" err="1">
              <a:latin typeface="Open Sans 1 Semi-Bold" pitchFamily="2" charset="0"/>
              <a:ea typeface="Calibri"/>
              <a:cs typeface="Calibri"/>
            </a:rPr>
            <a:t>communiquer</a:t>
          </a:r>
          <a:r>
            <a:rPr lang="en-US" sz="3200" b="0" baseline="0">
              <a:latin typeface="Open Sans 1 Semi-Bold" pitchFamily="2" charset="0"/>
              <a:ea typeface="Calibri"/>
              <a:cs typeface="Calibri"/>
            </a:rPr>
            <a:t> </a:t>
          </a:r>
        </a:p>
      </dgm:t>
    </dgm:pt>
    <dgm:pt modelId="{0E411F2D-6E9D-C14D-AF69-DF48F6BC2B1B}" type="parTrans" cxnId="{855912C2-FC68-4342-9136-1D435056B095}">
      <dgm:prSet/>
      <dgm:spPr/>
      <dgm:t>
        <a:bodyPr/>
        <a:lstStyle/>
        <a:p>
          <a:endParaRPr lang="fr-CA"/>
        </a:p>
      </dgm:t>
    </dgm:pt>
    <dgm:pt modelId="{1DE9DF8D-E6B6-5B4E-A97B-6A7643B1DECC}" type="sibTrans" cxnId="{855912C2-FC68-4342-9136-1D435056B095}">
      <dgm:prSet/>
      <dgm:spPr/>
      <dgm:t>
        <a:bodyPr/>
        <a:lstStyle/>
        <a:p>
          <a:endParaRPr lang="fr-CA"/>
        </a:p>
      </dgm:t>
    </dgm:pt>
    <dgm:pt modelId="{A9BB1060-86D3-4266-B568-FBF881EB9EC0}">
      <dgm:prSet phldr="0"/>
      <dgm:spPr/>
      <dgm:t>
        <a:bodyPr/>
        <a:lstStyle/>
        <a:p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Création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 de </a:t>
          </a:r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groupes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 de communication (</a:t>
          </a:r>
          <a:r>
            <a:rPr lang="en-US" baseline="0">
              <a:latin typeface="Open Sans 1 Semi-Bold" pitchFamily="2" charset="0"/>
              <a:ea typeface="Open Sans 1 Italics"/>
              <a:cs typeface="Open Sans 1 Italics"/>
            </a:rPr>
            <a:t>Discord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, Teams)</a:t>
          </a:r>
          <a:endParaRPr lang="en-US" baseline="0">
            <a:latin typeface="Open Sans 1 Semi-Bold" pitchFamily="2" charset="0"/>
            <a:ea typeface="Calibri"/>
            <a:cs typeface="Calibri"/>
          </a:endParaRPr>
        </a:p>
      </dgm:t>
    </dgm:pt>
    <dgm:pt modelId="{DC6F7270-EB5A-4D8B-B1D7-143DE5ED3A86}" type="parTrans" cxnId="{9C5449E9-39C8-A946-9E65-F67D16FB5FF8}">
      <dgm:prSet/>
      <dgm:spPr/>
      <dgm:t>
        <a:bodyPr/>
        <a:lstStyle/>
        <a:p>
          <a:endParaRPr lang="fr-CA"/>
        </a:p>
      </dgm:t>
    </dgm:pt>
    <dgm:pt modelId="{77F791EC-A1E9-4295-80FD-E008E1F67459}" type="sibTrans" cxnId="{9C5449E9-39C8-A946-9E65-F67D16FB5FF8}">
      <dgm:prSet/>
      <dgm:spPr/>
      <dgm:t>
        <a:bodyPr/>
        <a:lstStyle/>
        <a:p>
          <a:endParaRPr lang="fr-CA"/>
        </a:p>
      </dgm:t>
    </dgm:pt>
    <dgm:pt modelId="{37BF90EF-FED1-4A9C-B4BB-E29B63EDEE45}">
      <dgm:prSet phldr="0"/>
      <dgm:spPr/>
      <dgm:t>
        <a:bodyPr/>
        <a:lstStyle/>
        <a:p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Réunions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 entre les </a:t>
          </a:r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membres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 du </a:t>
          </a:r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groupe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 / </a:t>
          </a:r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Répartition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 des </a:t>
          </a:r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tâches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 </a:t>
          </a:r>
        </a:p>
      </dgm:t>
    </dgm:pt>
    <dgm:pt modelId="{2B50B041-E588-4904-B332-C769806BB84F}" type="parTrans" cxnId="{1CF37A42-E3DA-DE47-9825-3BBDA8333A2E}">
      <dgm:prSet/>
      <dgm:spPr/>
      <dgm:t>
        <a:bodyPr/>
        <a:lstStyle/>
        <a:p>
          <a:endParaRPr lang="fr-CA"/>
        </a:p>
      </dgm:t>
    </dgm:pt>
    <dgm:pt modelId="{A7E0A813-7A9F-41E6-A5E0-2C1392CE115C}" type="sibTrans" cxnId="{1CF37A42-E3DA-DE47-9825-3BBDA8333A2E}">
      <dgm:prSet/>
      <dgm:spPr/>
      <dgm:t>
        <a:bodyPr/>
        <a:lstStyle/>
        <a:p>
          <a:endParaRPr lang="fr-CA"/>
        </a:p>
      </dgm:t>
    </dgm:pt>
    <dgm:pt modelId="{71EECEA5-D5B5-463C-823D-3D989C18F376}">
      <dgm:prSet phldr="0"/>
      <dgm:spPr/>
      <dgm:t>
        <a:bodyPr/>
        <a:lstStyle/>
        <a:p>
          <a:r>
            <a:rPr lang="en-US" b="0" baseline="0">
              <a:latin typeface="Open Sans 1 Semi-Bold" pitchFamily="2" charset="0"/>
              <a:ea typeface="Calibri"/>
              <a:cs typeface="Calibri"/>
            </a:rPr>
            <a:t>Acquisition de </a:t>
          </a:r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simulateurs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 </a:t>
          </a:r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gratuits</a:t>
          </a:r>
          <a:r>
            <a:rPr lang="en-US" b="0" baseline="0">
              <a:latin typeface="Open Sans 1 Semi-Bold" pitchFamily="2" charset="0"/>
              <a:ea typeface="Calibri"/>
              <a:cs typeface="Calibri"/>
            </a:rPr>
            <a:t> / Formation de </a:t>
          </a:r>
          <a:r>
            <a:rPr lang="en-US" b="0" baseline="0" err="1">
              <a:latin typeface="Open Sans 1 Semi-Bold" pitchFamily="2" charset="0"/>
              <a:ea typeface="Calibri"/>
              <a:cs typeface="Calibri"/>
            </a:rPr>
            <a:t>groupe</a:t>
          </a:r>
          <a:endParaRPr lang="en-US" b="0" baseline="0">
            <a:latin typeface="Open Sans 1 Semi-Bold" pitchFamily="2" charset="0"/>
            <a:ea typeface="Open Sans 1 Semi-Bold"/>
            <a:cs typeface="Open Sans 1 Semi-Bold"/>
          </a:endParaRPr>
        </a:p>
      </dgm:t>
    </dgm:pt>
    <dgm:pt modelId="{58986C7A-A143-4F38-9D60-5D9121E89080}" type="parTrans" cxnId="{4ECC3B92-2B3D-B942-97B3-5FABFF8206EC}">
      <dgm:prSet/>
      <dgm:spPr/>
      <dgm:t>
        <a:bodyPr/>
        <a:lstStyle/>
        <a:p>
          <a:endParaRPr lang="fr-CA"/>
        </a:p>
      </dgm:t>
    </dgm:pt>
    <dgm:pt modelId="{E1407F58-8B97-4CBD-BC39-1796A90F2D01}" type="sibTrans" cxnId="{4ECC3B92-2B3D-B942-97B3-5FABFF8206EC}">
      <dgm:prSet/>
      <dgm:spPr/>
      <dgm:t>
        <a:bodyPr/>
        <a:lstStyle/>
        <a:p>
          <a:endParaRPr lang="fr-CA"/>
        </a:p>
      </dgm:t>
    </dgm:pt>
    <dgm:pt modelId="{C544B4D0-8C9A-4707-87BD-FBB950BCFDB5}">
      <dgm:prSet phldr="0"/>
      <dgm:spPr/>
      <dgm:t>
        <a:bodyPr/>
        <a:lstStyle/>
        <a:p>
          <a:r>
            <a:rPr lang="en-US" b="0" baseline="0" err="1">
              <a:latin typeface="Open Sans 1 Semi-Bold"/>
              <a:ea typeface="Calibri"/>
              <a:cs typeface="Calibri"/>
            </a:rPr>
            <a:t>Persévérance</a:t>
          </a:r>
          <a:r>
            <a:rPr lang="en-US" b="0" baseline="0">
              <a:latin typeface="Open Sans 1 Semi-Bold"/>
              <a:ea typeface="Calibri"/>
              <a:cs typeface="Calibri"/>
            </a:rPr>
            <a:t> </a:t>
          </a:r>
        </a:p>
      </dgm:t>
    </dgm:pt>
    <dgm:pt modelId="{2B43360C-4D40-4877-AA98-D70B07B81518}" type="parTrans" cxnId="{501783A6-4BF1-334A-B649-516DEB787C4F}">
      <dgm:prSet/>
      <dgm:spPr/>
      <dgm:t>
        <a:bodyPr/>
        <a:lstStyle/>
        <a:p>
          <a:endParaRPr lang="fr-CA"/>
        </a:p>
      </dgm:t>
    </dgm:pt>
    <dgm:pt modelId="{9760E237-5A53-44C6-AFEE-82800AFF8E1C}" type="sibTrans" cxnId="{501783A6-4BF1-334A-B649-516DEB787C4F}">
      <dgm:prSet/>
      <dgm:spPr/>
      <dgm:t>
        <a:bodyPr/>
        <a:lstStyle/>
        <a:p>
          <a:endParaRPr lang="fr-CA"/>
        </a:p>
      </dgm:t>
    </dgm:pt>
    <dgm:pt modelId="{C51B6E9F-4CAA-4347-A114-0F2787BABEA4}" type="pres">
      <dgm:prSet presAssocID="{F3D6927C-7D90-4772-AA90-10037E834E34}" presName="linear" presStyleCnt="0">
        <dgm:presLayoutVars>
          <dgm:animLvl val="lvl"/>
          <dgm:resizeHandles val="exact"/>
        </dgm:presLayoutVars>
      </dgm:prSet>
      <dgm:spPr/>
    </dgm:pt>
    <dgm:pt modelId="{A85435EB-DBCF-45B5-A9CD-5191EB15DFB0}" type="pres">
      <dgm:prSet presAssocID="{A9BB1060-86D3-4266-B568-FBF881EB9EC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7CF5F61-8350-4CC9-ADBF-9233EA786DEE}" type="pres">
      <dgm:prSet presAssocID="{77F791EC-A1E9-4295-80FD-E008E1F67459}" presName="spacer" presStyleCnt="0"/>
      <dgm:spPr/>
    </dgm:pt>
    <dgm:pt modelId="{8454FF06-286A-4009-931F-0B2830E31ED7}" type="pres">
      <dgm:prSet presAssocID="{37BF90EF-FED1-4A9C-B4BB-E29B63EDEE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B149E1A-BF17-462E-8EDE-F195EFF5FE57}" type="pres">
      <dgm:prSet presAssocID="{A7E0A813-7A9F-41E6-A5E0-2C1392CE115C}" presName="spacer" presStyleCnt="0"/>
      <dgm:spPr/>
    </dgm:pt>
    <dgm:pt modelId="{2A2BA72D-F46D-4D04-B856-711CB11109C1}" type="pres">
      <dgm:prSet presAssocID="{71EECEA5-D5B5-463C-823D-3D989C18F37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E38F41F-C469-4042-AA1C-6EEDA5CF5DAB}" type="pres">
      <dgm:prSet presAssocID="{E1407F58-8B97-4CBD-BC39-1796A90F2D01}" presName="spacer" presStyleCnt="0"/>
      <dgm:spPr/>
    </dgm:pt>
    <dgm:pt modelId="{C8977B3A-6290-1540-9C80-13B76D02F102}" type="pres">
      <dgm:prSet presAssocID="{FCF7C74B-7344-6247-B0F1-DAF543982CE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489AD3-6446-4841-AF8D-87F9288EC6BD}" type="pres">
      <dgm:prSet presAssocID="{1DE9DF8D-E6B6-5B4E-A97B-6A7643B1DECC}" presName="spacer" presStyleCnt="0"/>
      <dgm:spPr/>
    </dgm:pt>
    <dgm:pt modelId="{C9851657-C55A-46BB-B82C-53270BE7A32C}" type="pres">
      <dgm:prSet presAssocID="{C544B4D0-8C9A-4707-87BD-FBB950BCFDB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D6FE50D-0203-BF4E-AFA9-A193D3C2F243}" type="presOf" srcId="{A9BB1060-86D3-4266-B568-FBF881EB9EC0}" destId="{A85435EB-DBCF-45B5-A9CD-5191EB15DFB0}" srcOrd="0" destOrd="0" presId="urn:microsoft.com/office/officeart/2005/8/layout/vList2"/>
    <dgm:cxn modelId="{69B4001E-FA6C-C24B-84C5-740C44FD4665}" type="presOf" srcId="{71EECEA5-D5B5-463C-823D-3D989C18F376}" destId="{2A2BA72D-F46D-4D04-B856-711CB11109C1}" srcOrd="0" destOrd="0" presId="urn:microsoft.com/office/officeart/2005/8/layout/vList2"/>
    <dgm:cxn modelId="{1CF37A42-E3DA-DE47-9825-3BBDA8333A2E}" srcId="{F3D6927C-7D90-4772-AA90-10037E834E34}" destId="{37BF90EF-FED1-4A9C-B4BB-E29B63EDEE45}" srcOrd="1" destOrd="0" parTransId="{2B50B041-E588-4904-B332-C769806BB84F}" sibTransId="{A7E0A813-7A9F-41E6-A5E0-2C1392CE115C}"/>
    <dgm:cxn modelId="{DC622444-1A05-8243-B89F-8CBB62E7B165}" type="presOf" srcId="{37BF90EF-FED1-4A9C-B4BB-E29B63EDEE45}" destId="{8454FF06-286A-4009-931F-0B2830E31ED7}" srcOrd="0" destOrd="0" presId="urn:microsoft.com/office/officeart/2005/8/layout/vList2"/>
    <dgm:cxn modelId="{F67E6456-4DC1-B84E-9CC5-93F25DB4C025}" type="presOf" srcId="{C544B4D0-8C9A-4707-87BD-FBB950BCFDB5}" destId="{C9851657-C55A-46BB-B82C-53270BE7A32C}" srcOrd="0" destOrd="0" presId="urn:microsoft.com/office/officeart/2005/8/layout/vList2"/>
    <dgm:cxn modelId="{5047935A-5646-A540-8D4E-9AECC1AEC66E}" type="presOf" srcId="{FCF7C74B-7344-6247-B0F1-DAF543982CEC}" destId="{C8977B3A-6290-1540-9C80-13B76D02F102}" srcOrd="0" destOrd="0" presId="urn:microsoft.com/office/officeart/2005/8/layout/vList2"/>
    <dgm:cxn modelId="{4ECC3B92-2B3D-B942-97B3-5FABFF8206EC}" srcId="{F3D6927C-7D90-4772-AA90-10037E834E34}" destId="{71EECEA5-D5B5-463C-823D-3D989C18F376}" srcOrd="2" destOrd="0" parTransId="{58986C7A-A143-4F38-9D60-5D9121E89080}" sibTransId="{E1407F58-8B97-4CBD-BC39-1796A90F2D01}"/>
    <dgm:cxn modelId="{501783A6-4BF1-334A-B649-516DEB787C4F}" srcId="{F3D6927C-7D90-4772-AA90-10037E834E34}" destId="{C544B4D0-8C9A-4707-87BD-FBB950BCFDB5}" srcOrd="4" destOrd="0" parTransId="{2B43360C-4D40-4877-AA98-D70B07B81518}" sibTransId="{9760E237-5A53-44C6-AFEE-82800AFF8E1C}"/>
    <dgm:cxn modelId="{855912C2-FC68-4342-9136-1D435056B095}" srcId="{F3D6927C-7D90-4772-AA90-10037E834E34}" destId="{FCF7C74B-7344-6247-B0F1-DAF543982CEC}" srcOrd="3" destOrd="0" parTransId="{0E411F2D-6E9D-C14D-AF69-DF48F6BC2B1B}" sibTransId="{1DE9DF8D-E6B6-5B4E-A97B-6A7643B1DECC}"/>
    <dgm:cxn modelId="{6341AACB-7B9B-4718-B280-105EFE844AA5}" type="presOf" srcId="{F3D6927C-7D90-4772-AA90-10037E834E34}" destId="{C51B6E9F-4CAA-4347-A114-0F2787BABEA4}" srcOrd="0" destOrd="0" presId="urn:microsoft.com/office/officeart/2005/8/layout/vList2"/>
    <dgm:cxn modelId="{9C5449E9-39C8-A946-9E65-F67D16FB5FF8}" srcId="{F3D6927C-7D90-4772-AA90-10037E834E34}" destId="{A9BB1060-86D3-4266-B568-FBF881EB9EC0}" srcOrd="0" destOrd="0" parTransId="{DC6F7270-EB5A-4D8B-B1D7-143DE5ED3A86}" sibTransId="{77F791EC-A1E9-4295-80FD-E008E1F67459}"/>
    <dgm:cxn modelId="{369025BF-F02E-2746-9282-F1A0DAC28C00}" type="presParOf" srcId="{C51B6E9F-4CAA-4347-A114-0F2787BABEA4}" destId="{A85435EB-DBCF-45B5-A9CD-5191EB15DFB0}" srcOrd="0" destOrd="0" presId="urn:microsoft.com/office/officeart/2005/8/layout/vList2"/>
    <dgm:cxn modelId="{6C082BE1-C02A-0C41-9A9A-60C2C92C7947}" type="presParOf" srcId="{C51B6E9F-4CAA-4347-A114-0F2787BABEA4}" destId="{57CF5F61-8350-4CC9-ADBF-9233EA786DEE}" srcOrd="1" destOrd="0" presId="urn:microsoft.com/office/officeart/2005/8/layout/vList2"/>
    <dgm:cxn modelId="{E0F6C2FB-F45C-D343-9676-192D11FCA5F4}" type="presParOf" srcId="{C51B6E9F-4CAA-4347-A114-0F2787BABEA4}" destId="{8454FF06-286A-4009-931F-0B2830E31ED7}" srcOrd="2" destOrd="0" presId="urn:microsoft.com/office/officeart/2005/8/layout/vList2"/>
    <dgm:cxn modelId="{2B78D3D6-72FE-254B-8A35-1E534CFC4070}" type="presParOf" srcId="{C51B6E9F-4CAA-4347-A114-0F2787BABEA4}" destId="{2B149E1A-BF17-462E-8EDE-F195EFF5FE57}" srcOrd="3" destOrd="0" presId="urn:microsoft.com/office/officeart/2005/8/layout/vList2"/>
    <dgm:cxn modelId="{D85725F3-71D6-C045-9873-AE99D53E9FA5}" type="presParOf" srcId="{C51B6E9F-4CAA-4347-A114-0F2787BABEA4}" destId="{2A2BA72D-F46D-4D04-B856-711CB11109C1}" srcOrd="4" destOrd="0" presId="urn:microsoft.com/office/officeart/2005/8/layout/vList2"/>
    <dgm:cxn modelId="{43D6E1E2-394A-EE44-AA0B-B10376CC4F56}" type="presParOf" srcId="{C51B6E9F-4CAA-4347-A114-0F2787BABEA4}" destId="{2E38F41F-C469-4042-AA1C-6EEDA5CF5DAB}" srcOrd="5" destOrd="0" presId="urn:microsoft.com/office/officeart/2005/8/layout/vList2"/>
    <dgm:cxn modelId="{9A43E49E-08CE-0645-9B3E-1CD0EB139827}" type="presParOf" srcId="{C51B6E9F-4CAA-4347-A114-0F2787BABEA4}" destId="{C8977B3A-6290-1540-9C80-13B76D02F102}" srcOrd="6" destOrd="0" presId="urn:microsoft.com/office/officeart/2005/8/layout/vList2"/>
    <dgm:cxn modelId="{3BAD5D52-0F48-3F46-8615-6CE399DC02AE}" type="presParOf" srcId="{C51B6E9F-4CAA-4347-A114-0F2787BABEA4}" destId="{F6489AD3-6446-4841-AF8D-87F9288EC6BD}" srcOrd="7" destOrd="0" presId="urn:microsoft.com/office/officeart/2005/8/layout/vList2"/>
    <dgm:cxn modelId="{0D080185-7B18-A94A-9A50-C17630CC5623}" type="presParOf" srcId="{C51B6E9F-4CAA-4347-A114-0F2787BABEA4}" destId="{C9851657-C55A-46BB-B82C-53270BE7A32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D6927C-7D90-4772-AA90-10037E834E34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AAD79B5-F30F-4924-BF77-1B0AEADCA6FD}">
      <dgm:prSet custT="1"/>
      <dgm:spPr/>
      <dgm:t>
        <a:bodyPr/>
        <a:lstStyle/>
        <a:p>
          <a:r>
            <a:rPr lang="en-US" sz="3200" b="1" u="none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Qualité</a:t>
          </a:r>
          <a:r>
            <a:rPr lang="en-US" sz="3200" b="1" u="none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des </a:t>
          </a:r>
          <a:r>
            <a:rPr lang="en-US" sz="3200" b="1" u="none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livrables</a:t>
          </a:r>
          <a:r>
            <a:rPr lang="en-US" sz="3200" b="1" u="none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u="none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produits</a:t>
          </a:r>
          <a:r>
            <a:rPr lang="en-US" sz="3200" b="1" u="none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endParaRPr lang="en-US" sz="3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C1613449-BC16-479B-86E1-F2C4282A2A57}" type="parTrans" cxnId="{E515F5AB-7BE8-45C3-BF8E-260492ABAB1A}">
      <dgm:prSet/>
      <dgm:spPr/>
      <dgm:t>
        <a:bodyPr/>
        <a:lstStyle/>
        <a:p>
          <a:endParaRPr lang="en-US"/>
        </a:p>
      </dgm:t>
    </dgm:pt>
    <dgm:pt modelId="{D716C2BB-9EF6-43D6-8FBA-3CA087340E61}" type="sibTrans" cxnId="{E515F5AB-7BE8-45C3-BF8E-260492ABAB1A}">
      <dgm:prSet/>
      <dgm:spPr/>
      <dgm:t>
        <a:bodyPr/>
        <a:lstStyle/>
        <a:p>
          <a:endParaRPr lang="en-US"/>
        </a:p>
      </dgm:t>
    </dgm:pt>
    <dgm:pt modelId="{809447CF-3873-4435-9655-AF05BA6D6898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3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Remplir</a:t>
          </a:r>
          <a:r>
            <a:rPr lang="en-US" sz="3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nos</a:t>
          </a:r>
          <a:r>
            <a:rPr lang="en-US" sz="3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tableaux des </a:t>
          </a:r>
          <a:r>
            <a:rPr lang="en-US" sz="3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tâches</a:t>
          </a:r>
          <a:r>
            <a:rPr lang="en-US" sz="3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au fur et </a:t>
          </a:r>
          <a:r>
            <a:rPr lang="en-US" sz="3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à</a:t>
          </a:r>
          <a:r>
            <a:rPr lang="en-US" sz="3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mesure</a:t>
          </a:r>
          <a:endParaRPr lang="en-US" sz="3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6B138860-89F1-4AB3-9A52-618544877EC7}" type="parTrans" cxnId="{2CC09A6E-7173-4C4F-976B-5973F6F30D38}">
      <dgm:prSet/>
      <dgm:spPr/>
      <dgm:t>
        <a:bodyPr/>
        <a:lstStyle/>
        <a:p>
          <a:endParaRPr lang="en-US"/>
        </a:p>
      </dgm:t>
    </dgm:pt>
    <dgm:pt modelId="{7FB664DD-A5F9-4826-AF04-4E1A524F008F}" type="sibTrans" cxnId="{2CC09A6E-7173-4C4F-976B-5973F6F30D38}">
      <dgm:prSet/>
      <dgm:spPr/>
      <dgm:t>
        <a:bodyPr/>
        <a:lstStyle/>
        <a:p>
          <a:endParaRPr lang="en-US"/>
        </a:p>
      </dgm:t>
    </dgm:pt>
    <dgm:pt modelId="{6EB93050-A7B4-734A-BCA4-8942276B50FE}">
      <dgm:prSet custT="1"/>
      <dgm:spPr/>
      <dgm:t>
        <a:bodyPr/>
        <a:lstStyle/>
        <a:p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Présences</a:t>
          </a:r>
          <a:r>
            <a:rPr lang="en-US" sz="32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endParaRPr lang="en-US" sz="3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83D5D860-C32A-A443-BBD3-21B8045BBA10}" type="parTrans" cxnId="{9F018B1A-745B-194C-8C36-57B1510AB1CB}">
      <dgm:prSet/>
      <dgm:spPr/>
      <dgm:t>
        <a:bodyPr/>
        <a:lstStyle/>
        <a:p>
          <a:endParaRPr lang="fr-CA"/>
        </a:p>
      </dgm:t>
    </dgm:pt>
    <dgm:pt modelId="{84DA8444-6D44-F24D-A1FC-5E4B9ACF4481}" type="sibTrans" cxnId="{9F018B1A-745B-194C-8C36-57B1510AB1CB}">
      <dgm:prSet/>
      <dgm:spPr/>
      <dgm:t>
        <a:bodyPr/>
        <a:lstStyle/>
        <a:p>
          <a:endParaRPr lang="fr-CA"/>
        </a:p>
      </dgm:t>
    </dgm:pt>
    <dgm:pt modelId="{FCF7C74B-7344-6247-B0F1-DAF543982CEC}">
      <dgm:prSet custT="1"/>
      <dgm:spPr/>
      <dgm:t>
        <a:bodyPr/>
        <a:lstStyle/>
        <a:p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S’organiser</a:t>
          </a:r>
          <a:r>
            <a:rPr lang="en-US" sz="32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moins</a:t>
          </a:r>
          <a:r>
            <a:rPr lang="en-US" sz="32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tardivement</a:t>
          </a:r>
          <a:endParaRPr lang="en-US" sz="3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0E411F2D-6E9D-C14D-AF69-DF48F6BC2B1B}" type="parTrans" cxnId="{855912C2-FC68-4342-9136-1D435056B095}">
      <dgm:prSet/>
      <dgm:spPr/>
      <dgm:t>
        <a:bodyPr/>
        <a:lstStyle/>
        <a:p>
          <a:endParaRPr lang="fr-CA"/>
        </a:p>
      </dgm:t>
    </dgm:pt>
    <dgm:pt modelId="{1DE9DF8D-E6B6-5B4E-A97B-6A7643B1DECC}" type="sibTrans" cxnId="{855912C2-FC68-4342-9136-1D435056B095}">
      <dgm:prSet/>
      <dgm:spPr/>
      <dgm:t>
        <a:bodyPr/>
        <a:lstStyle/>
        <a:p>
          <a:endParaRPr lang="fr-CA"/>
        </a:p>
      </dgm:t>
    </dgm:pt>
    <dgm:pt modelId="{D83303AB-5636-E144-88AD-1CB3C5698F28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Organiser</a:t>
          </a:r>
          <a:r>
            <a:rPr lang="en-US" sz="32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les </a:t>
          </a:r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réunions</a:t>
          </a:r>
          <a:r>
            <a:rPr lang="en-US" sz="32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plus </a:t>
          </a:r>
          <a:r>
            <a:rPr lang="en-US" sz="3200" b="1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tôt</a:t>
          </a:r>
          <a:r>
            <a:rPr lang="en-US" sz="3200" b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dans le TER</a:t>
          </a:r>
          <a:endParaRPr lang="en-US" sz="3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gm:t>
    </dgm:pt>
    <dgm:pt modelId="{002B8C5F-7795-9047-8CFF-EDAFBF2B3796}" type="parTrans" cxnId="{43647AB4-26CD-9C46-97C8-602004C29AD7}">
      <dgm:prSet/>
      <dgm:spPr/>
      <dgm:t>
        <a:bodyPr/>
        <a:lstStyle/>
        <a:p>
          <a:endParaRPr lang="fr-CA"/>
        </a:p>
      </dgm:t>
    </dgm:pt>
    <dgm:pt modelId="{F2354157-3AF6-D045-A802-76E5A2494CC4}" type="sibTrans" cxnId="{43647AB4-26CD-9C46-97C8-602004C29AD7}">
      <dgm:prSet/>
      <dgm:spPr/>
      <dgm:t>
        <a:bodyPr/>
        <a:lstStyle/>
        <a:p>
          <a:endParaRPr lang="fr-CA"/>
        </a:p>
      </dgm:t>
    </dgm:pt>
    <dgm:pt modelId="{C51B6E9F-4CAA-4347-A114-0F2787BABEA4}" type="pres">
      <dgm:prSet presAssocID="{F3D6927C-7D90-4772-AA90-10037E834E34}" presName="linear" presStyleCnt="0">
        <dgm:presLayoutVars>
          <dgm:animLvl val="lvl"/>
          <dgm:resizeHandles val="exact"/>
        </dgm:presLayoutVars>
      </dgm:prSet>
      <dgm:spPr/>
    </dgm:pt>
    <dgm:pt modelId="{3EB8E831-511A-47D4-88FA-9A51440F1810}" type="pres">
      <dgm:prSet presAssocID="{FAAD79B5-F30F-4924-BF77-1B0AEADCA6F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6602D6-1059-43C0-9050-C57991EE23B1}" type="pres">
      <dgm:prSet presAssocID="{D716C2BB-9EF6-43D6-8FBA-3CA087340E61}" presName="spacer" presStyleCnt="0"/>
      <dgm:spPr/>
    </dgm:pt>
    <dgm:pt modelId="{FC2101E4-B962-4BEE-8C20-2E491EAD1006}" type="pres">
      <dgm:prSet presAssocID="{809447CF-3873-4435-9655-AF05BA6D68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F8B61F8-4DEA-7E4F-B564-838E62966753}" type="pres">
      <dgm:prSet presAssocID="{7FB664DD-A5F9-4826-AF04-4E1A524F008F}" presName="spacer" presStyleCnt="0"/>
      <dgm:spPr/>
    </dgm:pt>
    <dgm:pt modelId="{C29E23C7-BC7A-FD43-AF66-01B2B75E128D}" type="pres">
      <dgm:prSet presAssocID="{6EB93050-A7B4-734A-BCA4-8942276B50F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CF7ACC8-C30D-EB45-89AB-AA9A7AF9204A}" type="pres">
      <dgm:prSet presAssocID="{84DA8444-6D44-F24D-A1FC-5E4B9ACF4481}" presName="spacer" presStyleCnt="0"/>
      <dgm:spPr/>
    </dgm:pt>
    <dgm:pt modelId="{C8977B3A-6290-1540-9C80-13B76D02F102}" type="pres">
      <dgm:prSet presAssocID="{FCF7C74B-7344-6247-B0F1-DAF543982CE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150242E-C3FA-7D4E-9A3B-144EE6B84580}" type="pres">
      <dgm:prSet presAssocID="{1DE9DF8D-E6B6-5B4E-A97B-6A7643B1DECC}" presName="spacer" presStyleCnt="0"/>
      <dgm:spPr/>
    </dgm:pt>
    <dgm:pt modelId="{E70A2872-48C2-9449-B34D-D1676913806C}" type="pres">
      <dgm:prSet presAssocID="{D83303AB-5636-E144-88AD-1CB3C5698F2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F018B1A-745B-194C-8C36-57B1510AB1CB}" srcId="{F3D6927C-7D90-4772-AA90-10037E834E34}" destId="{6EB93050-A7B4-734A-BCA4-8942276B50FE}" srcOrd="2" destOrd="0" parTransId="{83D5D860-C32A-A443-BBD3-21B8045BBA10}" sibTransId="{84DA8444-6D44-F24D-A1FC-5E4B9ACF4481}"/>
    <dgm:cxn modelId="{EE1A944B-598F-3846-9756-ABAC4D2B1508}" type="presOf" srcId="{6EB93050-A7B4-734A-BCA4-8942276B50FE}" destId="{C29E23C7-BC7A-FD43-AF66-01B2B75E128D}" srcOrd="0" destOrd="0" presId="urn:microsoft.com/office/officeart/2005/8/layout/vList2"/>
    <dgm:cxn modelId="{2CC09A6E-7173-4C4F-976B-5973F6F30D38}" srcId="{F3D6927C-7D90-4772-AA90-10037E834E34}" destId="{809447CF-3873-4435-9655-AF05BA6D6898}" srcOrd="1" destOrd="0" parTransId="{6B138860-89F1-4AB3-9A52-618544877EC7}" sibTransId="{7FB664DD-A5F9-4826-AF04-4E1A524F008F}"/>
    <dgm:cxn modelId="{30E1134F-91D2-8746-8903-F334378C8565}" type="presOf" srcId="{D83303AB-5636-E144-88AD-1CB3C5698F28}" destId="{E70A2872-48C2-9449-B34D-D1676913806C}" srcOrd="0" destOrd="0" presId="urn:microsoft.com/office/officeart/2005/8/layout/vList2"/>
    <dgm:cxn modelId="{5047935A-5646-A540-8D4E-9AECC1AEC66E}" type="presOf" srcId="{FCF7C74B-7344-6247-B0F1-DAF543982CEC}" destId="{C8977B3A-6290-1540-9C80-13B76D02F102}" srcOrd="0" destOrd="0" presId="urn:microsoft.com/office/officeart/2005/8/layout/vList2"/>
    <dgm:cxn modelId="{EFEC0698-11EB-4A12-9A91-216191DE9957}" type="presOf" srcId="{809447CF-3873-4435-9655-AF05BA6D6898}" destId="{FC2101E4-B962-4BEE-8C20-2E491EAD1006}" srcOrd="0" destOrd="0" presId="urn:microsoft.com/office/officeart/2005/8/layout/vList2"/>
    <dgm:cxn modelId="{E515F5AB-7BE8-45C3-BF8E-260492ABAB1A}" srcId="{F3D6927C-7D90-4772-AA90-10037E834E34}" destId="{FAAD79B5-F30F-4924-BF77-1B0AEADCA6FD}" srcOrd="0" destOrd="0" parTransId="{C1613449-BC16-479B-86E1-F2C4282A2A57}" sibTransId="{D716C2BB-9EF6-43D6-8FBA-3CA087340E61}"/>
    <dgm:cxn modelId="{43647AB4-26CD-9C46-97C8-602004C29AD7}" srcId="{F3D6927C-7D90-4772-AA90-10037E834E34}" destId="{D83303AB-5636-E144-88AD-1CB3C5698F28}" srcOrd="4" destOrd="0" parTransId="{002B8C5F-7795-9047-8CFF-EDAFBF2B3796}" sibTransId="{F2354157-3AF6-D045-A802-76E5A2494CC4}"/>
    <dgm:cxn modelId="{855912C2-FC68-4342-9136-1D435056B095}" srcId="{F3D6927C-7D90-4772-AA90-10037E834E34}" destId="{FCF7C74B-7344-6247-B0F1-DAF543982CEC}" srcOrd="3" destOrd="0" parTransId="{0E411F2D-6E9D-C14D-AF69-DF48F6BC2B1B}" sibTransId="{1DE9DF8D-E6B6-5B4E-A97B-6A7643B1DECC}"/>
    <dgm:cxn modelId="{6341AACB-7B9B-4718-B280-105EFE844AA5}" type="presOf" srcId="{F3D6927C-7D90-4772-AA90-10037E834E34}" destId="{C51B6E9F-4CAA-4347-A114-0F2787BABEA4}" srcOrd="0" destOrd="0" presId="urn:microsoft.com/office/officeart/2005/8/layout/vList2"/>
    <dgm:cxn modelId="{DF6074DB-B2EF-4DF1-9428-92F68B1EDF06}" type="presOf" srcId="{FAAD79B5-F30F-4924-BF77-1B0AEADCA6FD}" destId="{3EB8E831-511A-47D4-88FA-9A51440F1810}" srcOrd="0" destOrd="0" presId="urn:microsoft.com/office/officeart/2005/8/layout/vList2"/>
    <dgm:cxn modelId="{BD7D4096-1F29-4405-A07F-ADE7ACBC3654}" type="presParOf" srcId="{C51B6E9F-4CAA-4347-A114-0F2787BABEA4}" destId="{3EB8E831-511A-47D4-88FA-9A51440F1810}" srcOrd="0" destOrd="0" presId="urn:microsoft.com/office/officeart/2005/8/layout/vList2"/>
    <dgm:cxn modelId="{EC074249-3536-46CE-94D8-339B1741DCE2}" type="presParOf" srcId="{C51B6E9F-4CAA-4347-A114-0F2787BABEA4}" destId="{FC6602D6-1059-43C0-9050-C57991EE23B1}" srcOrd="1" destOrd="0" presId="urn:microsoft.com/office/officeart/2005/8/layout/vList2"/>
    <dgm:cxn modelId="{7168A50C-ABDE-4D9B-9854-BB9EB65CAE4E}" type="presParOf" srcId="{C51B6E9F-4CAA-4347-A114-0F2787BABEA4}" destId="{FC2101E4-B962-4BEE-8C20-2E491EAD1006}" srcOrd="2" destOrd="0" presId="urn:microsoft.com/office/officeart/2005/8/layout/vList2"/>
    <dgm:cxn modelId="{79AF8FD5-CAC3-8449-9DD8-3EF03015E596}" type="presParOf" srcId="{C51B6E9F-4CAA-4347-A114-0F2787BABEA4}" destId="{CF8B61F8-4DEA-7E4F-B564-838E62966753}" srcOrd="3" destOrd="0" presId="urn:microsoft.com/office/officeart/2005/8/layout/vList2"/>
    <dgm:cxn modelId="{6B392531-85B4-C242-836A-E6DC75955917}" type="presParOf" srcId="{C51B6E9F-4CAA-4347-A114-0F2787BABEA4}" destId="{C29E23C7-BC7A-FD43-AF66-01B2B75E128D}" srcOrd="4" destOrd="0" presId="urn:microsoft.com/office/officeart/2005/8/layout/vList2"/>
    <dgm:cxn modelId="{925ED5A2-6123-6E40-8655-D9CA2286256F}" type="presParOf" srcId="{C51B6E9F-4CAA-4347-A114-0F2787BABEA4}" destId="{6CF7ACC8-C30D-EB45-89AB-AA9A7AF9204A}" srcOrd="5" destOrd="0" presId="urn:microsoft.com/office/officeart/2005/8/layout/vList2"/>
    <dgm:cxn modelId="{9A43E49E-08CE-0645-9B3E-1CD0EB139827}" type="presParOf" srcId="{C51B6E9F-4CAA-4347-A114-0F2787BABEA4}" destId="{C8977B3A-6290-1540-9C80-13B76D02F102}" srcOrd="6" destOrd="0" presId="urn:microsoft.com/office/officeart/2005/8/layout/vList2"/>
    <dgm:cxn modelId="{48983E6D-0952-A74E-ABDA-FAEE1C01EA65}" type="presParOf" srcId="{C51B6E9F-4CAA-4347-A114-0F2787BABEA4}" destId="{D150242E-C3FA-7D4E-9A3B-144EE6B84580}" srcOrd="7" destOrd="0" presId="urn:microsoft.com/office/officeart/2005/8/layout/vList2"/>
    <dgm:cxn modelId="{1BBFBA66-BD37-2041-91E8-5237643EB110}" type="presParOf" srcId="{C51B6E9F-4CAA-4347-A114-0F2787BABEA4}" destId="{E70A2872-48C2-9449-B34D-D1676913806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8E831-511A-47D4-88FA-9A51440F1810}">
      <dsp:nvSpPr>
        <dsp:cNvPr id="0" name=""/>
        <dsp:cNvSpPr/>
      </dsp:nvSpPr>
      <dsp:spPr>
        <a:xfrm>
          <a:off x="0" y="3350"/>
          <a:ext cx="8612066" cy="13591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Projet réalisé dans le cadre du M1 FSI (Fiabilité et Sécurité Informatique)</a:t>
          </a:r>
          <a:endParaRPr lang="en-US" sz="24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66347" y="69697"/>
        <a:ext cx="8479372" cy="1226424"/>
      </dsp:txXfrm>
    </dsp:sp>
    <dsp:sp modelId="{FC2101E4-B962-4BEE-8C20-2E491EAD1006}">
      <dsp:nvSpPr>
        <dsp:cNvPr id="0" name=""/>
        <dsp:cNvSpPr/>
      </dsp:nvSpPr>
      <dsp:spPr>
        <a:xfrm>
          <a:off x="0" y="1376629"/>
          <a:ext cx="8612066" cy="13591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Travail de groupe sur plusieurs semaines avec encadrement régulier</a:t>
          </a:r>
          <a:endParaRPr lang="en-US" sz="24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66347" y="1442976"/>
        <a:ext cx="8479372" cy="1226424"/>
      </dsp:txXfrm>
    </dsp:sp>
    <dsp:sp modelId="{15A32DF5-3611-44EF-8C71-92950E6A1811}">
      <dsp:nvSpPr>
        <dsp:cNvPr id="0" name=""/>
        <dsp:cNvSpPr/>
      </dsp:nvSpPr>
      <dsp:spPr>
        <a:xfrm>
          <a:off x="0" y="2749908"/>
          <a:ext cx="8612066" cy="13591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Objectifs : Approfondissement de techniques et développement de compétences en gestion de projet, travail collaborative et communication</a:t>
          </a:r>
          <a:endParaRPr lang="en-US" sz="24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66347" y="2816255"/>
        <a:ext cx="8479372" cy="1226424"/>
      </dsp:txXfrm>
    </dsp:sp>
    <dsp:sp modelId="{7E9AF5BA-8AE6-4920-BE56-71869164613A}">
      <dsp:nvSpPr>
        <dsp:cNvPr id="0" name=""/>
        <dsp:cNvSpPr/>
      </dsp:nvSpPr>
      <dsp:spPr>
        <a:xfrm>
          <a:off x="0" y="4123187"/>
          <a:ext cx="8612066" cy="13591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Encadrant : M. AGOPIAN Roland</a:t>
          </a:r>
        </a:p>
      </dsp:txBody>
      <dsp:txXfrm>
        <a:off x="66347" y="4189534"/>
        <a:ext cx="8479372" cy="1226424"/>
      </dsp:txXfrm>
    </dsp:sp>
    <dsp:sp modelId="{97CC264B-CF0F-A643-9C36-2EB2C1D8765F}">
      <dsp:nvSpPr>
        <dsp:cNvPr id="0" name=""/>
        <dsp:cNvSpPr/>
      </dsp:nvSpPr>
      <dsp:spPr>
        <a:xfrm>
          <a:off x="0" y="5496466"/>
          <a:ext cx="8612066" cy="13591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Durée : 7 semaines</a:t>
          </a:r>
        </a:p>
      </dsp:txBody>
      <dsp:txXfrm>
        <a:off x="66347" y="5562813"/>
        <a:ext cx="8479372" cy="1226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8E831-511A-47D4-88FA-9A51440F1810}">
      <dsp:nvSpPr>
        <dsp:cNvPr id="0" name=""/>
        <dsp:cNvSpPr/>
      </dsp:nvSpPr>
      <dsp:spPr>
        <a:xfrm>
          <a:off x="0" y="288211"/>
          <a:ext cx="8612066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none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06 </a:t>
          </a:r>
          <a:r>
            <a:rPr lang="en-US" sz="2400" b="1" u="none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mai</a:t>
          </a:r>
          <a:r>
            <a:rPr lang="en-US" sz="2400" b="1" u="none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– 03 </a:t>
          </a:r>
          <a:r>
            <a:rPr lang="en-US" sz="2400" b="1" u="none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 u="none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: </a:t>
          </a: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Documentation et acquisition de </a:t>
          </a:r>
          <a:r>
            <a:rPr lang="en-US" sz="24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savoirs</a:t>
          </a:r>
          <a:endParaRPr lang="en-US" sz="24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59399" y="347610"/>
        <a:ext cx="8493268" cy="1098002"/>
      </dsp:txXfrm>
    </dsp:sp>
    <dsp:sp modelId="{FC2101E4-B962-4BEE-8C20-2E491EAD1006}">
      <dsp:nvSpPr>
        <dsp:cNvPr id="0" name=""/>
        <dsp:cNvSpPr/>
      </dsp:nvSpPr>
      <dsp:spPr>
        <a:xfrm>
          <a:off x="0" y="1692211"/>
          <a:ext cx="8612066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03 </a:t>
          </a:r>
          <a:r>
            <a:rPr lang="en-US" sz="24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– 25 </a:t>
          </a:r>
          <a:r>
            <a:rPr lang="en-US" sz="24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: Acquisition de savoir-faire et de </a:t>
          </a:r>
          <a:r>
            <a:rPr lang="en-US" sz="24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compétences</a:t>
          </a: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techniques</a:t>
          </a:r>
          <a:endParaRPr lang="en-US" sz="24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59399" y="1751610"/>
        <a:ext cx="8493268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8E831-511A-47D4-88FA-9A51440F1810}">
      <dsp:nvSpPr>
        <dsp:cNvPr id="0" name=""/>
        <dsp:cNvSpPr/>
      </dsp:nvSpPr>
      <dsp:spPr>
        <a:xfrm>
          <a:off x="0" y="288211"/>
          <a:ext cx="8612066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none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06 </a:t>
          </a:r>
          <a:r>
            <a:rPr lang="en-US" sz="2400" b="1" u="none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mai</a:t>
          </a:r>
          <a:r>
            <a:rPr lang="en-US" sz="2400" b="1" u="none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– 03 </a:t>
          </a:r>
          <a:r>
            <a:rPr lang="en-US" sz="2400" b="1" u="none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 u="none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: </a:t>
          </a: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Documentation et acquisition de </a:t>
          </a:r>
          <a:r>
            <a:rPr lang="en-US" sz="24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savoirs</a:t>
          </a:r>
          <a:endParaRPr lang="en-US" sz="24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59399" y="347610"/>
        <a:ext cx="8493268" cy="1098002"/>
      </dsp:txXfrm>
    </dsp:sp>
    <dsp:sp modelId="{FC2101E4-B962-4BEE-8C20-2E491EAD1006}">
      <dsp:nvSpPr>
        <dsp:cNvPr id="0" name=""/>
        <dsp:cNvSpPr/>
      </dsp:nvSpPr>
      <dsp:spPr>
        <a:xfrm>
          <a:off x="0" y="1692211"/>
          <a:ext cx="8612066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03 </a:t>
          </a:r>
          <a:r>
            <a:rPr lang="en-US" sz="24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– 25 </a:t>
          </a:r>
          <a:r>
            <a:rPr lang="en-US" sz="24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juin</a:t>
          </a: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2025 : Acquisition de savoir-faire et de </a:t>
          </a:r>
          <a:r>
            <a:rPr lang="en-US" sz="24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compétences</a:t>
          </a:r>
          <a:r>
            <a:rPr lang="en-US" sz="24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techniques</a:t>
          </a:r>
          <a:endParaRPr lang="en-US" sz="24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59399" y="1751610"/>
        <a:ext cx="8493268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435EB-DBCF-45B5-A9CD-5191EB15DFB0}">
      <dsp:nvSpPr>
        <dsp:cNvPr id="0" name=""/>
        <dsp:cNvSpPr/>
      </dsp:nvSpPr>
      <dsp:spPr>
        <a:xfrm>
          <a:off x="0" y="122"/>
          <a:ext cx="9904593" cy="132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kern="1200" err="1">
              <a:latin typeface="Open Sans 1 Semi-Bold"/>
              <a:ea typeface="Open Sans 1 Semi-Bold"/>
              <a:cs typeface="Open Sans 1 Semi-Bold"/>
            </a:rPr>
            <a:t>Problèmes</a:t>
          </a:r>
          <a:r>
            <a:rPr lang="en-US" sz="3200" b="1" kern="1200">
              <a:latin typeface="Open Sans 1 Semi-Bold"/>
              <a:ea typeface="Open Sans 1 Semi-Bold"/>
              <a:cs typeface="Open Sans 1 Semi-Bold"/>
            </a:rPr>
            <a:t> de communication et </a:t>
          </a:r>
          <a:r>
            <a:rPr lang="en-US" sz="3200" b="1" kern="1200" err="1">
              <a:latin typeface="Open Sans 1 Semi-Bold"/>
              <a:ea typeface="Open Sans 1 Semi-Bold"/>
              <a:cs typeface="Open Sans 1 Semi-Bold"/>
            </a:rPr>
            <a:t>d’organisation</a:t>
          </a:r>
          <a:endParaRPr lang="en-US" sz="3200" kern="1200">
            <a:latin typeface="Open Sans 1 Semi-Bold"/>
            <a:ea typeface="Open Sans 1 Semi-Bold"/>
            <a:cs typeface="Open Sans 1 Semi-Bold"/>
          </a:endParaRPr>
        </a:p>
      </dsp:txBody>
      <dsp:txXfrm>
        <a:off x="64850" y="64972"/>
        <a:ext cx="9774893" cy="1198761"/>
      </dsp:txXfrm>
    </dsp:sp>
    <dsp:sp modelId="{8454FF06-286A-4009-931F-0B2830E31ED7}">
      <dsp:nvSpPr>
        <dsp:cNvPr id="0" name=""/>
        <dsp:cNvSpPr/>
      </dsp:nvSpPr>
      <dsp:spPr>
        <a:xfrm>
          <a:off x="0" y="1342295"/>
          <a:ext cx="9904593" cy="132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Open Sans 1 Semi-Bold"/>
              <a:ea typeface="Open Sans 1 Semi-Bold"/>
              <a:cs typeface="Open Sans 1 Semi-Bold"/>
            </a:rPr>
            <a:t> Absences</a:t>
          </a:r>
          <a:endParaRPr lang="en-US" sz="3200" kern="1200"/>
        </a:p>
      </dsp:txBody>
      <dsp:txXfrm>
        <a:off x="64850" y="1407145"/>
        <a:ext cx="9774893" cy="1198761"/>
      </dsp:txXfrm>
    </dsp:sp>
    <dsp:sp modelId="{2A2BA72D-F46D-4D04-B856-711CB11109C1}">
      <dsp:nvSpPr>
        <dsp:cNvPr id="0" name=""/>
        <dsp:cNvSpPr/>
      </dsp:nvSpPr>
      <dsp:spPr>
        <a:xfrm>
          <a:off x="0" y="2684467"/>
          <a:ext cx="9904593" cy="132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kern="1200" err="1">
              <a:latin typeface="Open Sans 1 Semi-Bold"/>
              <a:ea typeface="Open Sans 1 Semi-Bold"/>
              <a:cs typeface="Open Sans 1 Semi-Bold"/>
            </a:rPr>
            <a:t>Découverte</a:t>
          </a:r>
          <a:r>
            <a:rPr lang="en-US" sz="3200" b="1" kern="1200">
              <a:latin typeface="Open Sans 1 Semi-Bold"/>
              <a:ea typeface="Open Sans 1 Semi-Bold"/>
              <a:cs typeface="Open Sans 1 Semi-Bold"/>
            </a:rPr>
            <a:t> de </a:t>
          </a:r>
          <a:r>
            <a:rPr lang="en-US" sz="3200" b="1" kern="1200" err="1">
              <a:latin typeface="Open Sans 1 Semi-Bold"/>
              <a:ea typeface="Open Sans 1 Semi-Bold"/>
              <a:cs typeface="Open Sans 1 Semi-Bold"/>
            </a:rPr>
            <a:t>réunion</a:t>
          </a:r>
          <a:r>
            <a:rPr lang="en-US" sz="3200" b="1" kern="1200">
              <a:latin typeface="Open Sans 1 Semi-Bold"/>
              <a:ea typeface="Open Sans 1 Semi-Bold"/>
              <a:cs typeface="Open Sans 1 Semi-Bold"/>
            </a:rPr>
            <a:t> type </a:t>
          </a:r>
          <a:r>
            <a:rPr lang="en-US" sz="3200" b="1" kern="1200" err="1">
              <a:latin typeface="Open Sans 1 Semi-Bold"/>
              <a:ea typeface="Open Sans 1 Semi-Bold"/>
              <a:cs typeface="Open Sans 1 Semi-Bold"/>
            </a:rPr>
            <a:t>entreprise</a:t>
          </a:r>
          <a:endParaRPr lang="en-US" sz="3200" b="1" kern="1200">
            <a:latin typeface="Open Sans 1 Semi-Bold"/>
            <a:ea typeface="Open Sans 1 Semi-Bold"/>
            <a:cs typeface="Open Sans 1 Semi-Bold"/>
          </a:endParaRPr>
        </a:p>
      </dsp:txBody>
      <dsp:txXfrm>
        <a:off x="64850" y="2749317"/>
        <a:ext cx="9774893" cy="1198761"/>
      </dsp:txXfrm>
    </dsp:sp>
    <dsp:sp modelId="{542F5F36-6024-4743-B3D2-3744D3BCBC2D}">
      <dsp:nvSpPr>
        <dsp:cNvPr id="0" name=""/>
        <dsp:cNvSpPr/>
      </dsp:nvSpPr>
      <dsp:spPr>
        <a:xfrm>
          <a:off x="0" y="4026639"/>
          <a:ext cx="9904593" cy="132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Open Sans 1 Semi-Bold"/>
            </a:rPr>
            <a:t> </a:t>
          </a:r>
          <a:r>
            <a:rPr lang="en-US" sz="3200" b="1" kern="1200" err="1">
              <a:latin typeface="Open Sans 1 Semi-Bold"/>
            </a:rPr>
            <a:t>Limité</a:t>
          </a:r>
          <a:r>
            <a:rPr lang="en-US" sz="3200" b="1" kern="1200">
              <a:latin typeface="Open Sans 1 Semi-Bold"/>
            </a:rPr>
            <a:t> par les versions </a:t>
          </a:r>
          <a:r>
            <a:rPr lang="en-US" sz="3200" b="1" kern="1200" err="1">
              <a:latin typeface="Open Sans 1 Semi-Bold"/>
            </a:rPr>
            <a:t>gratuites</a:t>
          </a:r>
          <a:r>
            <a:rPr lang="en-US" sz="3200" b="1" kern="1200">
              <a:latin typeface="Open Sans 1 Semi-Bold"/>
            </a:rPr>
            <a:t> / pas </a:t>
          </a:r>
          <a:r>
            <a:rPr lang="en-US" sz="3200" b="1" kern="1200" err="1">
              <a:latin typeface="Open Sans 1 Semi-Bold"/>
            </a:rPr>
            <a:t>disponibles</a:t>
          </a:r>
          <a:r>
            <a:rPr lang="en-US" sz="3200" b="1" kern="1200">
              <a:latin typeface="Open Sans 1 Semi-Bold"/>
            </a:rPr>
            <a:t> pour tout le monde</a:t>
          </a:r>
          <a:endParaRPr lang="en-US" sz="3200" b="1" kern="1200"/>
        </a:p>
      </dsp:txBody>
      <dsp:txXfrm>
        <a:off x="64850" y="4091489"/>
        <a:ext cx="9774893" cy="1198761"/>
      </dsp:txXfrm>
    </dsp:sp>
    <dsp:sp modelId="{C8977B3A-6290-1540-9C80-13B76D02F102}">
      <dsp:nvSpPr>
        <dsp:cNvPr id="0" name=""/>
        <dsp:cNvSpPr/>
      </dsp:nvSpPr>
      <dsp:spPr>
        <a:xfrm>
          <a:off x="0" y="5368811"/>
          <a:ext cx="9904593" cy="1328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Difficultés</a:t>
          </a:r>
          <a:r>
            <a:rPr lang="en-US" sz="32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d'attaques</a:t>
          </a:r>
          <a:r>
            <a:rPr lang="en-US" sz="32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et connection dans les </a:t>
          </a: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simulateurs</a:t>
          </a:r>
          <a:endParaRPr lang="en-US" sz="3200" kern="1200">
            <a:solidFill>
              <a:schemeClr val="tx1"/>
            </a:solidFill>
          </a:endParaRPr>
        </a:p>
      </dsp:txBody>
      <dsp:txXfrm>
        <a:off x="64850" y="5433661"/>
        <a:ext cx="9774893" cy="11987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435EB-DBCF-45B5-A9CD-5191EB15DFB0}">
      <dsp:nvSpPr>
        <dsp:cNvPr id="0" name=""/>
        <dsp:cNvSpPr/>
      </dsp:nvSpPr>
      <dsp:spPr>
        <a:xfrm>
          <a:off x="0" y="40632"/>
          <a:ext cx="10246769" cy="1172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Création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 de </a:t>
          </a: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groupes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 de communication (</a:t>
          </a:r>
          <a:r>
            <a:rPr lang="en-US" sz="2700" kern="1200" baseline="0">
              <a:latin typeface="Open Sans 1 Semi-Bold" pitchFamily="2" charset="0"/>
              <a:ea typeface="Open Sans 1 Italics"/>
              <a:cs typeface="Open Sans 1 Italics"/>
            </a:rPr>
            <a:t>Discord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, Teams)</a:t>
          </a:r>
          <a:endParaRPr lang="en-US" sz="2700" kern="1200" baseline="0">
            <a:latin typeface="Open Sans 1 Semi-Bold" pitchFamily="2" charset="0"/>
            <a:ea typeface="Calibri"/>
            <a:cs typeface="Calibri"/>
          </a:endParaRPr>
        </a:p>
      </dsp:txBody>
      <dsp:txXfrm>
        <a:off x="57250" y="97882"/>
        <a:ext cx="10132269" cy="1058278"/>
      </dsp:txXfrm>
    </dsp:sp>
    <dsp:sp modelId="{8454FF06-286A-4009-931F-0B2830E31ED7}">
      <dsp:nvSpPr>
        <dsp:cNvPr id="0" name=""/>
        <dsp:cNvSpPr/>
      </dsp:nvSpPr>
      <dsp:spPr>
        <a:xfrm>
          <a:off x="0" y="1291171"/>
          <a:ext cx="10246769" cy="1172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Réunions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 entre les </a:t>
          </a: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membres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 du </a:t>
          </a: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groupe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 / </a:t>
          </a: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Répartition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 des </a:t>
          </a: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tâches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 </a:t>
          </a:r>
        </a:p>
      </dsp:txBody>
      <dsp:txXfrm>
        <a:off x="57250" y="1348421"/>
        <a:ext cx="10132269" cy="1058278"/>
      </dsp:txXfrm>
    </dsp:sp>
    <dsp:sp modelId="{2A2BA72D-F46D-4D04-B856-711CB11109C1}">
      <dsp:nvSpPr>
        <dsp:cNvPr id="0" name=""/>
        <dsp:cNvSpPr/>
      </dsp:nvSpPr>
      <dsp:spPr>
        <a:xfrm>
          <a:off x="0" y="2541710"/>
          <a:ext cx="10246769" cy="1172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Acquisition de </a:t>
          </a: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simulateurs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 </a:t>
          </a: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gratuits</a:t>
          </a:r>
          <a:r>
            <a:rPr lang="en-US" sz="2700" b="0" kern="1200" baseline="0">
              <a:latin typeface="Open Sans 1 Semi-Bold" pitchFamily="2" charset="0"/>
              <a:ea typeface="Calibri"/>
              <a:cs typeface="Calibri"/>
            </a:rPr>
            <a:t> / Formation de </a:t>
          </a:r>
          <a:r>
            <a:rPr lang="en-US" sz="2700" b="0" kern="1200" baseline="0" err="1">
              <a:latin typeface="Open Sans 1 Semi-Bold" pitchFamily="2" charset="0"/>
              <a:ea typeface="Calibri"/>
              <a:cs typeface="Calibri"/>
            </a:rPr>
            <a:t>groupe</a:t>
          </a:r>
          <a:endParaRPr lang="en-US" sz="2700" b="0" kern="1200" baseline="0">
            <a:latin typeface="Open Sans 1 Semi-Bold" pitchFamily="2" charset="0"/>
            <a:ea typeface="Open Sans 1 Semi-Bold"/>
            <a:cs typeface="Open Sans 1 Semi-Bold"/>
          </a:endParaRPr>
        </a:p>
      </dsp:txBody>
      <dsp:txXfrm>
        <a:off x="57250" y="2598960"/>
        <a:ext cx="10132269" cy="1058278"/>
      </dsp:txXfrm>
    </dsp:sp>
    <dsp:sp modelId="{C8977B3A-6290-1540-9C80-13B76D02F102}">
      <dsp:nvSpPr>
        <dsp:cNvPr id="0" name=""/>
        <dsp:cNvSpPr/>
      </dsp:nvSpPr>
      <dsp:spPr>
        <a:xfrm>
          <a:off x="0" y="3792248"/>
          <a:ext cx="10246769" cy="1172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err="1">
              <a:latin typeface="Open Sans 1 Semi-Bold" pitchFamily="2" charset="0"/>
              <a:ea typeface="Calibri"/>
              <a:cs typeface="Calibri"/>
            </a:rPr>
            <a:t>S’informer</a:t>
          </a:r>
          <a:r>
            <a:rPr lang="en-US" sz="3200" b="0" kern="1200" baseline="0">
              <a:latin typeface="Open Sans 1 Semi-Bold" pitchFamily="2" charset="0"/>
              <a:ea typeface="Calibri"/>
              <a:cs typeface="Calibri"/>
            </a:rPr>
            <a:t> et </a:t>
          </a:r>
          <a:r>
            <a:rPr lang="en-US" sz="3200" b="0" kern="1200" baseline="0" err="1">
              <a:latin typeface="Open Sans 1 Semi-Bold" pitchFamily="2" charset="0"/>
              <a:ea typeface="Calibri"/>
              <a:cs typeface="Calibri"/>
            </a:rPr>
            <a:t>communiquer</a:t>
          </a:r>
          <a:r>
            <a:rPr lang="en-US" sz="3200" b="0" kern="1200" baseline="0">
              <a:latin typeface="Open Sans 1 Semi-Bold" pitchFamily="2" charset="0"/>
              <a:ea typeface="Calibri"/>
              <a:cs typeface="Calibri"/>
            </a:rPr>
            <a:t> </a:t>
          </a:r>
        </a:p>
      </dsp:txBody>
      <dsp:txXfrm>
        <a:off x="57250" y="3849498"/>
        <a:ext cx="10132269" cy="1058278"/>
      </dsp:txXfrm>
    </dsp:sp>
    <dsp:sp modelId="{C9851657-C55A-46BB-B82C-53270BE7A32C}">
      <dsp:nvSpPr>
        <dsp:cNvPr id="0" name=""/>
        <dsp:cNvSpPr/>
      </dsp:nvSpPr>
      <dsp:spPr>
        <a:xfrm>
          <a:off x="0" y="5042787"/>
          <a:ext cx="10246769" cy="1172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baseline="0" err="1">
              <a:latin typeface="Open Sans 1 Semi-Bold"/>
              <a:ea typeface="Calibri"/>
              <a:cs typeface="Calibri"/>
            </a:rPr>
            <a:t>Persévérance</a:t>
          </a:r>
          <a:r>
            <a:rPr lang="en-US" sz="2700" b="0" kern="1200" baseline="0">
              <a:latin typeface="Open Sans 1 Semi-Bold"/>
              <a:ea typeface="Calibri"/>
              <a:cs typeface="Calibri"/>
            </a:rPr>
            <a:t> </a:t>
          </a:r>
        </a:p>
      </dsp:txBody>
      <dsp:txXfrm>
        <a:off x="57250" y="5100037"/>
        <a:ext cx="10132269" cy="1058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8E831-511A-47D4-88FA-9A51440F1810}">
      <dsp:nvSpPr>
        <dsp:cNvPr id="0" name=""/>
        <dsp:cNvSpPr/>
      </dsp:nvSpPr>
      <dsp:spPr>
        <a:xfrm>
          <a:off x="0" y="7599"/>
          <a:ext cx="10865094" cy="106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u="none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Qualité</a:t>
          </a:r>
          <a:r>
            <a:rPr lang="en-US" sz="3200" b="1" u="none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des </a:t>
          </a:r>
          <a:r>
            <a:rPr lang="en-US" sz="3200" b="1" u="none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livrables</a:t>
          </a:r>
          <a:r>
            <a:rPr lang="en-US" sz="3200" b="1" u="none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u="none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produits</a:t>
          </a:r>
          <a:r>
            <a:rPr lang="en-US" sz="3200" b="1" u="none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endParaRPr lang="en-US" sz="32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52089" y="59688"/>
        <a:ext cx="10760916" cy="962862"/>
      </dsp:txXfrm>
    </dsp:sp>
    <dsp:sp modelId="{FC2101E4-B962-4BEE-8C20-2E491EAD1006}">
      <dsp:nvSpPr>
        <dsp:cNvPr id="0" name=""/>
        <dsp:cNvSpPr/>
      </dsp:nvSpPr>
      <dsp:spPr>
        <a:xfrm>
          <a:off x="0" y="1238799"/>
          <a:ext cx="10865094" cy="106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Remplir</a:t>
          </a:r>
          <a:r>
            <a:rPr lang="en-US" sz="3200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nos</a:t>
          </a:r>
          <a:r>
            <a:rPr lang="en-US" sz="3200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tableaux des </a:t>
          </a:r>
          <a:r>
            <a:rPr lang="en-US" sz="3200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tâches</a:t>
          </a:r>
          <a:r>
            <a:rPr lang="en-US" sz="3200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au fur et </a:t>
          </a:r>
          <a:r>
            <a:rPr lang="en-US" sz="3200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à</a:t>
          </a:r>
          <a:r>
            <a:rPr lang="en-US" sz="3200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mesure</a:t>
          </a:r>
          <a:endParaRPr lang="en-US" sz="32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52089" y="1290888"/>
        <a:ext cx="10760916" cy="962862"/>
      </dsp:txXfrm>
    </dsp:sp>
    <dsp:sp modelId="{C29E23C7-BC7A-FD43-AF66-01B2B75E128D}">
      <dsp:nvSpPr>
        <dsp:cNvPr id="0" name=""/>
        <dsp:cNvSpPr/>
      </dsp:nvSpPr>
      <dsp:spPr>
        <a:xfrm>
          <a:off x="0" y="2469999"/>
          <a:ext cx="10865094" cy="106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Présences</a:t>
          </a:r>
          <a:r>
            <a:rPr lang="en-US" sz="32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endParaRPr lang="en-US" sz="32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52089" y="2522088"/>
        <a:ext cx="10760916" cy="962862"/>
      </dsp:txXfrm>
    </dsp:sp>
    <dsp:sp modelId="{C8977B3A-6290-1540-9C80-13B76D02F102}">
      <dsp:nvSpPr>
        <dsp:cNvPr id="0" name=""/>
        <dsp:cNvSpPr/>
      </dsp:nvSpPr>
      <dsp:spPr>
        <a:xfrm>
          <a:off x="0" y="3701199"/>
          <a:ext cx="10865094" cy="106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S’organiser</a:t>
          </a:r>
          <a:r>
            <a:rPr lang="en-US" sz="32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moins</a:t>
          </a:r>
          <a:r>
            <a:rPr lang="en-US" sz="32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</a:t>
          </a: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tardivement</a:t>
          </a:r>
          <a:endParaRPr lang="en-US" sz="32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52089" y="3753288"/>
        <a:ext cx="10760916" cy="962862"/>
      </dsp:txXfrm>
    </dsp:sp>
    <dsp:sp modelId="{E70A2872-48C2-9449-B34D-D1676913806C}">
      <dsp:nvSpPr>
        <dsp:cNvPr id="0" name=""/>
        <dsp:cNvSpPr/>
      </dsp:nvSpPr>
      <dsp:spPr>
        <a:xfrm>
          <a:off x="0" y="4932399"/>
          <a:ext cx="10865094" cy="106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Organiser</a:t>
          </a:r>
          <a:r>
            <a:rPr lang="en-US" sz="32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les </a:t>
          </a: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réunions</a:t>
          </a:r>
          <a:r>
            <a:rPr lang="en-US" sz="32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plus </a:t>
          </a:r>
          <a:r>
            <a:rPr lang="en-US" sz="3200" b="1" kern="1200" err="1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tôt</a:t>
          </a:r>
          <a:r>
            <a:rPr lang="en-US" sz="3200" b="1" kern="1200">
              <a:solidFill>
                <a:schemeClr val="tx1"/>
              </a:solidFill>
              <a:latin typeface="Open Sans 1 Semi-Bold"/>
              <a:ea typeface="Open Sans 1 Semi-Bold"/>
              <a:cs typeface="Open Sans 1 Semi-Bold"/>
            </a:rPr>
            <a:t> dans le TER</a:t>
          </a:r>
          <a:endParaRPr lang="en-US" sz="3200" kern="1200">
            <a:solidFill>
              <a:schemeClr val="tx1"/>
            </a:solidFill>
            <a:latin typeface="Open Sans 1 Semi-Bold"/>
            <a:ea typeface="Open Sans 1 Semi-Bold"/>
            <a:cs typeface="Open Sans 1 Semi-Bold"/>
          </a:endParaRPr>
        </a:p>
      </dsp:txBody>
      <dsp:txXfrm>
        <a:off x="52089" y="4984488"/>
        <a:ext cx="10760916" cy="962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2CD75-99CC-A443-9E53-D46AE35FF8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8B499-43C9-C045-9EBA-ED1485222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8B499-43C9-C045-9EBA-ED14852227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8B499-43C9-C045-9EBA-ED14852227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1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8B499-43C9-C045-9EBA-ED14852227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6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1/65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1/65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13.png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6.svg"/><Relationship Id="rId9" Type="http://schemas.microsoft.com/office/2007/relationships/diagramDrawing" Target="../diagrams/drawing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4013950" y="2318709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2589"/>
            <a:ext cx="11400068" cy="10289589"/>
          </a:xfrm>
          <a:custGeom>
            <a:avLst/>
            <a:gdLst/>
            <a:ahLst/>
            <a:cxnLst/>
            <a:rect l="l" t="t" r="r" b="b"/>
            <a:pathLst>
              <a:path w="11400068" h="10289589">
                <a:moveTo>
                  <a:pt x="11400068" y="0"/>
                </a:moveTo>
                <a:lnTo>
                  <a:pt x="0" y="0"/>
                </a:lnTo>
                <a:lnTo>
                  <a:pt x="0" y="10289589"/>
                </a:lnTo>
                <a:lnTo>
                  <a:pt x="11400068" y="10289589"/>
                </a:lnTo>
                <a:lnTo>
                  <a:pt x="11400068" y="0"/>
                </a:lnTo>
                <a:close/>
              </a:path>
            </a:pathLst>
          </a:custGeom>
          <a:blipFill>
            <a:blip r:embed="rId4"/>
            <a:stretch>
              <a:fillRect l="-203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73344" y="1745735"/>
            <a:ext cx="13810018" cy="315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740"/>
              </a:lnSpc>
            </a:pPr>
            <a:r>
              <a:rPr lang="en-US" sz="9100" b="1" spc="-58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TER </a:t>
            </a:r>
            <a:r>
              <a:rPr lang="en-US" sz="9100" b="1" spc="-582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Cybersécurité</a:t>
            </a:r>
            <a:r>
              <a:rPr lang="en-US" sz="9100" b="1" spc="-58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9100" b="1" spc="-582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industrielle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44673" y="5705545"/>
            <a:ext cx="4138689" cy="44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02"/>
              </a:lnSpc>
            </a:pPr>
            <a:r>
              <a:rPr lang="en-US" sz="2300" b="1" i="1" err="1">
                <a:latin typeface="Open Sans 2 Bold"/>
                <a:ea typeface="Open Sans 2 Bold"/>
                <a:cs typeface="Open Sans 2 Bold"/>
                <a:sym typeface="Open Sans 2 Bold"/>
              </a:rPr>
              <a:t>Présenté</a:t>
            </a:r>
            <a:r>
              <a:rPr lang="en-US" sz="2300" b="1" i="1">
                <a:latin typeface="Open Sans 2 Bold"/>
                <a:ea typeface="Open Sans 2 Bold"/>
                <a:cs typeface="Open Sans 2 Bold"/>
                <a:sym typeface="Open Sans 2 Bold"/>
              </a:rPr>
              <a:t> par:</a:t>
            </a:r>
            <a:endParaRPr lang="en-US" i="1">
              <a:latin typeface="Calibri"/>
              <a:ea typeface="Calibri"/>
              <a:cs typeface="Calibri"/>
            </a:endParaRPr>
          </a:p>
          <a:p>
            <a:pPr algn="r">
              <a:lnSpc>
                <a:spcPts val="2902"/>
              </a:lnSpc>
            </a:pPr>
            <a:endParaRPr lang="en-US" sz="2300" b="1">
              <a:latin typeface="Open Sans 2 Bold"/>
              <a:ea typeface="Open Sans 2 Bold"/>
              <a:cs typeface="Open Sans 2 Bold"/>
            </a:endParaRPr>
          </a:p>
          <a:p>
            <a:pPr algn="r">
              <a:lnSpc>
                <a:spcPts val="2902"/>
              </a:lnSpc>
            </a:pPr>
            <a:r>
              <a:rPr lang="en-US" sz="2300" b="1">
                <a:latin typeface="Open Sans 2 Bold"/>
                <a:ea typeface="Open Sans 2 Bold"/>
                <a:cs typeface="Open Sans 2 Bold"/>
              </a:rPr>
              <a:t>PARNET Cyril</a:t>
            </a:r>
          </a:p>
          <a:p>
            <a:pPr algn="r">
              <a:lnSpc>
                <a:spcPts val="2902"/>
              </a:lnSpc>
            </a:pPr>
            <a:r>
              <a:rPr lang="en-US" sz="2300" b="1">
                <a:latin typeface="Open Sans 2 Bold"/>
                <a:ea typeface="Open Sans 2 Bold"/>
                <a:cs typeface="Open Sans 2 Bold"/>
              </a:rPr>
              <a:t>BERREBIHA </a:t>
            </a:r>
            <a:r>
              <a:rPr lang="en-US" sz="2300" b="1" err="1">
                <a:latin typeface="Open Sans 2 Bold"/>
                <a:ea typeface="Open Sans 2 Bold"/>
                <a:cs typeface="Open Sans 2 Bold"/>
              </a:rPr>
              <a:t>Nasserdine</a:t>
            </a:r>
          </a:p>
          <a:p>
            <a:pPr algn="r">
              <a:lnSpc>
                <a:spcPts val="2902"/>
              </a:lnSpc>
            </a:pPr>
            <a:r>
              <a:rPr lang="en-US" sz="2300" b="1">
                <a:latin typeface="Open Sans 2 Bold"/>
                <a:ea typeface="Open Sans 2 Bold"/>
                <a:cs typeface="Open Sans 2 Bold"/>
              </a:rPr>
              <a:t>YABDA Redouane</a:t>
            </a:r>
          </a:p>
          <a:p>
            <a:pPr algn="r">
              <a:lnSpc>
                <a:spcPts val="2902"/>
              </a:lnSpc>
            </a:pPr>
            <a:r>
              <a:rPr lang="en-US" sz="2300" b="1">
                <a:latin typeface="Open Sans 2 Bold"/>
                <a:ea typeface="Open Sans 2 Bold"/>
                <a:cs typeface="Open Sans 2 Bold"/>
              </a:rPr>
              <a:t>DIA Mouhamadou </a:t>
            </a:r>
            <a:r>
              <a:rPr lang="en-US" sz="2300" b="1" err="1">
                <a:latin typeface="Open Sans 2 Bold"/>
                <a:ea typeface="Open Sans 2 Bold"/>
                <a:cs typeface="Open Sans 2 Bold"/>
              </a:rPr>
              <a:t>Afiss</a:t>
            </a:r>
            <a:endParaRPr lang="en-US" sz="2300" b="1">
              <a:latin typeface="Open Sans 2 Bold"/>
              <a:ea typeface="Open Sans 2 Bold"/>
              <a:cs typeface="Open Sans 2 Bold"/>
            </a:endParaRPr>
          </a:p>
          <a:p>
            <a:pPr algn="r">
              <a:lnSpc>
                <a:spcPts val="2902"/>
              </a:lnSpc>
            </a:pPr>
            <a:r>
              <a:rPr lang="en-US" sz="2300" b="1">
                <a:latin typeface="Open Sans 2 Bold"/>
                <a:ea typeface="Open Sans 2 Bold"/>
                <a:cs typeface="Open Sans 2 Bold"/>
              </a:rPr>
              <a:t>DOUZI Youssef</a:t>
            </a:r>
          </a:p>
          <a:p>
            <a:pPr algn="r">
              <a:lnSpc>
                <a:spcPts val="2902"/>
              </a:lnSpc>
            </a:pPr>
            <a:r>
              <a:rPr lang="en-US" sz="2300" b="1">
                <a:latin typeface="Open Sans 2 Bold"/>
                <a:ea typeface="Open Sans 2 Bold"/>
                <a:cs typeface="Open Sans 2 Bold"/>
              </a:rPr>
              <a:t>KASMI Badreddine</a:t>
            </a:r>
          </a:p>
          <a:p>
            <a:pPr algn="r">
              <a:lnSpc>
                <a:spcPts val="2902"/>
              </a:lnSpc>
            </a:pPr>
            <a:endParaRPr lang="en-US" sz="2300" b="1">
              <a:latin typeface="Open Sans 2 Bold"/>
              <a:ea typeface="Open Sans 2 Bold"/>
              <a:cs typeface="Open Sans 2 Bold"/>
            </a:endParaRPr>
          </a:p>
          <a:p>
            <a:pPr algn="r">
              <a:lnSpc>
                <a:spcPts val="2902"/>
              </a:lnSpc>
            </a:pPr>
            <a:r>
              <a:rPr lang="en-US" sz="2300" b="1" i="1" err="1">
                <a:latin typeface="Open Sans 2 Bold"/>
                <a:ea typeface="Open Sans 2 Bold"/>
                <a:cs typeface="Open Sans 2 Bold"/>
              </a:rPr>
              <a:t>Encadré</a:t>
            </a:r>
            <a:r>
              <a:rPr lang="en-US" sz="2300" b="1" i="1">
                <a:latin typeface="Open Sans 2 Bold"/>
                <a:ea typeface="Open Sans 2 Bold"/>
                <a:cs typeface="Open Sans 2 Bold"/>
              </a:rPr>
              <a:t> par :</a:t>
            </a:r>
          </a:p>
          <a:p>
            <a:pPr algn="r">
              <a:lnSpc>
                <a:spcPts val="2902"/>
              </a:lnSpc>
            </a:pPr>
            <a:endParaRPr lang="en-US" sz="2300" b="1" u="sng">
              <a:latin typeface="Open Sans 2 Bold"/>
              <a:ea typeface="Open Sans 2 Bold"/>
              <a:cs typeface="Open Sans 2 Bold"/>
            </a:endParaRPr>
          </a:p>
          <a:p>
            <a:pPr algn="r">
              <a:lnSpc>
                <a:spcPts val="2902"/>
              </a:lnSpc>
            </a:pPr>
            <a:r>
              <a:rPr lang="en-US" sz="2300" b="1">
                <a:latin typeface="Open Sans 2 Bold"/>
                <a:ea typeface="Open Sans 2 Bold"/>
                <a:cs typeface="Open Sans 2 Bold"/>
              </a:rPr>
              <a:t>AGOPIAN Roland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B7BBEC-5267-9F47-B678-8249E3760312}"/>
              </a:ext>
            </a:extLst>
          </p:cNvPr>
          <p:cNvSpPr txBox="1"/>
          <p:nvPr/>
        </p:nvSpPr>
        <p:spPr>
          <a:xfrm>
            <a:off x="8339362" y="4902497"/>
            <a:ext cx="9144000" cy="46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02"/>
              </a:lnSpc>
            </a:pPr>
            <a:r>
              <a:rPr lang="en-US" sz="2300" b="1" u="sng">
                <a:latin typeface="Open Sans 2 Bold"/>
                <a:ea typeface="Open Sans 2 Bold"/>
                <a:cs typeface="Open Sans 2 Bold"/>
                <a:sym typeface="Open Sans 2 Bold"/>
              </a:rPr>
              <a:t>M1 FSI – 2024/2025</a:t>
            </a:r>
            <a:endParaRPr lang="en-US" sz="2300" u="sng">
              <a:latin typeface="Calibri"/>
              <a:ea typeface="Calibri"/>
              <a:cs typeface="Calibri"/>
            </a:endParaRPr>
          </a:p>
        </p:txBody>
      </p:sp>
      <p:pic>
        <p:nvPicPr>
          <p:cNvPr id="11" name="Picture 10" descr="DAT'AMU — Cat OPIDoR">
            <a:extLst>
              <a:ext uri="{FF2B5EF4-FFF2-40B4-BE49-F238E27FC236}">
                <a16:creationId xmlns:a16="http://schemas.microsoft.com/office/drawing/2014/main" id="{9ADF125F-1EC9-C74F-1754-7499A3C8C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041" y="555110"/>
            <a:ext cx="27527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0ECA8-C992-792D-75A9-1C3C8439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C3E5DA3-EDB6-0D17-61D1-732945A7555E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D1FFEEA-C1F3-9F7D-4905-DE503B5C1DA2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C6D99E3-9F6E-5638-658D-63A3B75BA33C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48A9C97-8A37-BB40-0FD9-0CD490D3EAE4}"/>
              </a:ext>
            </a:extLst>
          </p:cNvPr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587674E-6FD2-996B-2CBA-6E4F6999AF5A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D939AB1-94F5-CA91-43F1-F1297CA74724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9FE99828-6415-BB83-322A-E175613EEC4A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87488254-0090-83C0-5BD6-361307C7CA4A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B28D3189-FFA9-E590-86ED-660A0C97ED45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917EDBC-3FB5-BA87-9323-387D962D8ED8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891ED8E-EF6A-9D20-B3A7-8FE1FE471391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1D425C0-90BE-DDC2-D296-FA72D8211401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F279933-A2AD-D351-7055-8DE88D1A7ECE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70EDBB3-9EBF-B27F-3748-F27F1AB0CA2F}"/>
              </a:ext>
            </a:extLst>
          </p:cNvPr>
          <p:cNvSpPr txBox="1"/>
          <p:nvPr/>
        </p:nvSpPr>
        <p:spPr>
          <a:xfrm>
            <a:off x="2062055" y="4104138"/>
            <a:ext cx="4976841" cy="42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32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8983B37-9720-F3A8-569E-42C8BFBEE850}"/>
              </a:ext>
            </a:extLst>
          </p:cNvPr>
          <p:cNvSpPr txBox="1"/>
          <p:nvPr/>
        </p:nvSpPr>
        <p:spPr>
          <a:xfrm>
            <a:off x="1500177" y="3443319"/>
            <a:ext cx="6149530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>
              <a:solidFill>
                <a:schemeClr val="bg1">
                  <a:lumMod val="76000"/>
                </a:schemeClr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2EA5257-1B5C-EB73-CDB7-2BF35220DB85}"/>
              </a:ext>
            </a:extLst>
          </p:cNvPr>
          <p:cNvSpPr txBox="1"/>
          <p:nvPr/>
        </p:nvSpPr>
        <p:spPr>
          <a:xfrm>
            <a:off x="1500177" y="48098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5CFE750-6A4D-45DA-C6ED-1753194745AD}"/>
              </a:ext>
            </a:extLst>
          </p:cNvPr>
          <p:cNvSpPr txBox="1"/>
          <p:nvPr/>
        </p:nvSpPr>
        <p:spPr>
          <a:xfrm>
            <a:off x="1500177" y="5552974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0B51BE7-52DD-2ACE-5021-C70D43217D86}"/>
              </a:ext>
            </a:extLst>
          </p:cNvPr>
          <p:cNvSpPr txBox="1"/>
          <p:nvPr/>
        </p:nvSpPr>
        <p:spPr>
          <a:xfrm>
            <a:off x="1500177" y="62960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C5C3BEC7-66FF-77E6-ED8E-EBEF85859DAC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BD0EA785-C2EF-9F60-FC30-A1E039512937}"/>
              </a:ext>
            </a:extLst>
          </p:cNvPr>
          <p:cNvSpPr txBox="1"/>
          <p:nvPr/>
        </p:nvSpPr>
        <p:spPr>
          <a:xfrm>
            <a:off x="16840178" y="9478174"/>
            <a:ext cx="95973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latin typeface="Open Sans 1"/>
                <a:ea typeface="Open Sans 1"/>
                <a:cs typeface="Open Sans 1"/>
              </a:rPr>
              <a:t>8/48</a:t>
            </a:r>
          </a:p>
        </p:txBody>
      </p:sp>
    </p:spTree>
    <p:extLst>
      <p:ext uri="{BB962C8B-B14F-4D97-AF65-F5344CB8AC3E}">
        <p14:creationId xmlns:p14="http://schemas.microsoft.com/office/powerpoint/2010/main" val="357089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4587A-1BEE-0E0D-D83C-A0C77D19C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18">
            <a:extLst>
              <a:ext uri="{FF2B5EF4-FFF2-40B4-BE49-F238E27FC236}">
                <a16:creationId xmlns:a16="http://schemas.microsoft.com/office/drawing/2014/main" id="{B71EEE1C-81E2-7388-858E-AA4AEED4A837}"/>
              </a:ext>
            </a:extLst>
          </p:cNvPr>
          <p:cNvSpPr/>
          <p:nvPr/>
        </p:nvSpPr>
        <p:spPr>
          <a:xfrm>
            <a:off x="915581" y="5150701"/>
            <a:ext cx="0" cy="14702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7236FE3-34C4-C3DD-0E69-152F5E7F5371}"/>
              </a:ext>
            </a:extLst>
          </p:cNvPr>
          <p:cNvGrpSpPr/>
          <p:nvPr/>
        </p:nvGrpSpPr>
        <p:grpSpPr>
          <a:xfrm>
            <a:off x="-187902" y="6462565"/>
            <a:ext cx="18663805" cy="3988849"/>
            <a:chOff x="0" y="0"/>
            <a:chExt cx="4915570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AD2E50-A0D6-EDD3-0BBC-956177ECB02E}"/>
                </a:ext>
              </a:extLst>
            </p:cNvPr>
            <p:cNvSpPr/>
            <p:nvPr/>
          </p:nvSpPr>
          <p:spPr>
            <a:xfrm>
              <a:off x="0" y="0"/>
              <a:ext cx="4915570" cy="1050561"/>
            </a:xfrm>
            <a:custGeom>
              <a:avLst/>
              <a:gdLst/>
              <a:ahLst/>
              <a:cxnLst/>
              <a:rect l="l" t="t" r="r" b="b"/>
              <a:pathLst>
                <a:path w="4915570" h="1050561">
                  <a:moveTo>
                    <a:pt x="0" y="0"/>
                  </a:moveTo>
                  <a:lnTo>
                    <a:pt x="4915570" y="0"/>
                  </a:lnTo>
                  <a:lnTo>
                    <a:pt x="4915570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3816DF-A5A1-AD11-9D3C-C5FCBBBE801A}"/>
                </a:ext>
              </a:extLst>
            </p:cNvPr>
            <p:cNvSpPr txBox="1"/>
            <p:nvPr/>
          </p:nvSpPr>
          <p:spPr>
            <a:xfrm>
              <a:off x="0" y="-47625"/>
              <a:ext cx="4915570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04B4060-E7EA-62ED-D428-C15D4201A230}"/>
              </a:ext>
            </a:extLst>
          </p:cNvPr>
          <p:cNvSpPr/>
          <p:nvPr/>
        </p:nvSpPr>
        <p:spPr>
          <a:xfrm flipV="1">
            <a:off x="904230" y="5259394"/>
            <a:ext cx="101230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5C8D24D-1709-74CA-F3B0-0FFD32AED793}"/>
              </a:ext>
            </a:extLst>
          </p:cNvPr>
          <p:cNvGrpSpPr/>
          <p:nvPr/>
        </p:nvGrpSpPr>
        <p:grpSpPr>
          <a:xfrm>
            <a:off x="312994" y="3968045"/>
            <a:ext cx="1223009" cy="122300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CEF3B33-EC29-79BB-8BAE-81C69D5932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91D9552-5D2C-901D-744B-377F4C9979C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B45B6F1-A78A-C69F-723C-449547D8A177}"/>
              </a:ext>
            </a:extLst>
          </p:cNvPr>
          <p:cNvGrpSpPr/>
          <p:nvPr/>
        </p:nvGrpSpPr>
        <p:grpSpPr>
          <a:xfrm>
            <a:off x="5379895" y="3966727"/>
            <a:ext cx="1223009" cy="1223009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E0E47B-D2AD-01E1-D8D2-B6E9E24C73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1CC7149-8DC6-21EC-356F-BE7DDC71B0E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1637BE-0E6C-F904-D5F2-4248D8787DF0}"/>
              </a:ext>
            </a:extLst>
          </p:cNvPr>
          <p:cNvGrpSpPr/>
          <p:nvPr/>
        </p:nvGrpSpPr>
        <p:grpSpPr>
          <a:xfrm>
            <a:off x="10427749" y="3970678"/>
            <a:ext cx="1223009" cy="122300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794689E-C2A2-5B63-6385-AD5923A6D9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46E5B08-A0A8-4156-FF94-216969D40EA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120E2682-412E-FF6A-AC09-ECE4C84569D5}"/>
              </a:ext>
            </a:extLst>
          </p:cNvPr>
          <p:cNvSpPr/>
          <p:nvPr/>
        </p:nvSpPr>
        <p:spPr>
          <a:xfrm>
            <a:off x="5991399" y="5186804"/>
            <a:ext cx="0" cy="17404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F2A0F269-E47E-F106-2BDD-A662181C108F}"/>
              </a:ext>
            </a:extLst>
          </p:cNvPr>
          <p:cNvSpPr/>
          <p:nvPr/>
        </p:nvSpPr>
        <p:spPr>
          <a:xfrm>
            <a:off x="11039254" y="5190755"/>
            <a:ext cx="0" cy="25275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83E5655-8404-C59A-A2D9-CE85D9FE28BD}"/>
              </a:ext>
            </a:extLst>
          </p:cNvPr>
          <p:cNvSpPr txBox="1"/>
          <p:nvPr/>
        </p:nvSpPr>
        <p:spPr>
          <a:xfrm>
            <a:off x="984168" y="1076325"/>
            <a:ext cx="11969688" cy="83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08"/>
              </a:lnSpc>
            </a:pPr>
            <a:r>
              <a:rPr lang="en-US" sz="7200" b="1" err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Organisation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du travail</a:t>
            </a:r>
            <a:endParaRPr lang="en-US" sz="7200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1C34F5C-729E-7877-0F04-52112FCCFE1A}"/>
              </a:ext>
            </a:extLst>
          </p:cNvPr>
          <p:cNvSpPr txBox="1"/>
          <p:nvPr/>
        </p:nvSpPr>
        <p:spPr>
          <a:xfrm>
            <a:off x="386413" y="4387571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1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6ECC29B-E6CA-3920-6F65-8A93EF29DA76}"/>
              </a:ext>
            </a:extLst>
          </p:cNvPr>
          <p:cNvSpPr txBox="1"/>
          <p:nvPr/>
        </p:nvSpPr>
        <p:spPr>
          <a:xfrm>
            <a:off x="5447646" y="4384179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2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06C36253-D5E8-6D7A-1CD6-2A2FECE921E1}"/>
              </a:ext>
            </a:extLst>
          </p:cNvPr>
          <p:cNvSpPr txBox="1"/>
          <p:nvPr/>
        </p:nvSpPr>
        <p:spPr>
          <a:xfrm>
            <a:off x="10512950" y="4430390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3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731503C-0865-40A7-C03E-67D4242191A3}"/>
              </a:ext>
            </a:extLst>
          </p:cNvPr>
          <p:cNvSpPr txBox="1"/>
          <p:nvPr/>
        </p:nvSpPr>
        <p:spPr>
          <a:xfrm>
            <a:off x="-82656" y="6620972"/>
            <a:ext cx="3109094" cy="94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Attribution des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rôles</a:t>
            </a:r>
            <a:endParaRPr lang="en-US"/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84C0458B-37B4-65A5-521F-BF872B745DF2}"/>
              </a:ext>
            </a:extLst>
          </p:cNvPr>
          <p:cNvSpPr txBox="1"/>
          <p:nvPr/>
        </p:nvSpPr>
        <p:spPr>
          <a:xfrm>
            <a:off x="4253039" y="7154392"/>
            <a:ext cx="5974016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Méthode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 de travail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6C9816F5-4EBA-1E28-771A-0E4BC3ECA530}"/>
              </a:ext>
            </a:extLst>
          </p:cNvPr>
          <p:cNvSpPr txBox="1"/>
          <p:nvPr/>
        </p:nvSpPr>
        <p:spPr>
          <a:xfrm>
            <a:off x="9144000" y="7911708"/>
            <a:ext cx="6389652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Planning et Jalon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clés</a:t>
            </a:r>
            <a:endParaRPr lang="en-US" sz="2700" b="1"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66DF0DED-C761-30BE-726B-25AD600B71A1}"/>
              </a:ext>
            </a:extLst>
          </p:cNvPr>
          <p:cNvSpPr txBox="1"/>
          <p:nvPr/>
        </p:nvSpPr>
        <p:spPr>
          <a:xfrm>
            <a:off x="95978" y="10227863"/>
            <a:ext cx="796240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Présentée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par : DOUZI Youssef</a:t>
            </a:r>
            <a:endParaRPr lang="en-US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BE7A334F-2D4C-5A28-D90C-3EC39BFA6E27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9/48</a:t>
            </a:r>
            <a:endParaRPr lang="en-US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CE00E8FD-06FE-8548-96C2-E9F7C6D41465}"/>
              </a:ext>
            </a:extLst>
          </p:cNvPr>
          <p:cNvSpPr/>
          <p:nvPr/>
        </p:nvSpPr>
        <p:spPr>
          <a:xfrm rot="-2820000">
            <a:off x="14903743" y="-2124307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0157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0A564-E4E3-657D-A846-4F7A48D74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EC5583-1421-04DD-CAB7-5F2F7DB6ED5D}"/>
              </a:ext>
            </a:extLst>
          </p:cNvPr>
          <p:cNvGrpSpPr/>
          <p:nvPr/>
        </p:nvGrpSpPr>
        <p:grpSpPr>
          <a:xfrm>
            <a:off x="-164415" y="-164415"/>
            <a:ext cx="18616829" cy="3308351"/>
            <a:chOff x="0" y="0"/>
            <a:chExt cx="4903198" cy="8713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6B4127-C8EF-CE35-4B3B-22A65BE46042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09178B-29FE-76BF-D8B6-138CCC43FEAD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14D89E4A-4405-ABFF-7BCB-3BAE8B9192D8}"/>
              </a:ext>
            </a:extLst>
          </p:cNvPr>
          <p:cNvSpPr txBox="1"/>
          <p:nvPr/>
        </p:nvSpPr>
        <p:spPr>
          <a:xfrm>
            <a:off x="1529149" y="1258284"/>
            <a:ext cx="15593861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Attribution des </a:t>
            </a:r>
            <a:r>
              <a:rPr lang="en-US" sz="6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rôles</a:t>
            </a:r>
            <a:endParaRPr lang="en-US" sz="6000">
              <a:ea typeface="Calibri"/>
              <a:cs typeface="Calibri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D0B20931-DFB2-E8F0-489D-999D19A3E4B9}"/>
              </a:ext>
            </a:extLst>
          </p:cNvPr>
          <p:cNvSpPr txBox="1"/>
          <p:nvPr/>
        </p:nvSpPr>
        <p:spPr>
          <a:xfrm>
            <a:off x="229497" y="10035064"/>
            <a:ext cx="8302216" cy="10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Organisation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du travail 1/3</a:t>
            </a:r>
          </a:p>
          <a:p>
            <a:pPr>
              <a:lnSpc>
                <a:spcPct val="0"/>
              </a:lnSpc>
            </a:pP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14" name="Google Shape;223;p31">
            <a:extLst>
              <a:ext uri="{FF2B5EF4-FFF2-40B4-BE49-F238E27FC236}">
                <a16:creationId xmlns:a16="http://schemas.microsoft.com/office/drawing/2014/main" id="{B766C0B4-E957-A74B-B717-4F7506EBB825}"/>
              </a:ext>
            </a:extLst>
          </p:cNvPr>
          <p:cNvSpPr txBox="1">
            <a:spLocks/>
          </p:cNvSpPr>
          <p:nvPr/>
        </p:nvSpPr>
        <p:spPr>
          <a:xfrm>
            <a:off x="3269804" y="7626656"/>
            <a:ext cx="10523818" cy="668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/>
              <a:t>+  Chargé de rédaction du compte rendu hebdomadaire</a:t>
            </a:r>
            <a:endParaRPr lang="en-US"/>
          </a:p>
          <a:p>
            <a:pPr marL="152400" indent="0">
              <a:buFont typeface="Arial" pitchFamily="34" charset="0"/>
              <a:buNone/>
            </a:pPr>
            <a:endParaRPr lang="fr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6668C-C032-4411-15D6-C782C175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4" y="3999598"/>
            <a:ext cx="16393813" cy="3322680"/>
          </a:xfrm>
          <a:prstGeom prst="rect">
            <a:avLst/>
          </a:prstGeom>
        </p:spPr>
      </p:pic>
      <p:sp>
        <p:nvSpPr>
          <p:cNvPr id="44" name="Freeform 2">
            <a:extLst>
              <a:ext uri="{FF2B5EF4-FFF2-40B4-BE49-F238E27FC236}">
                <a16:creationId xmlns:a16="http://schemas.microsoft.com/office/drawing/2014/main" id="{0B97A51A-DF80-6CCB-699C-A5C9E804759D}"/>
              </a:ext>
            </a:extLst>
          </p:cNvPr>
          <p:cNvSpPr/>
          <p:nvPr/>
        </p:nvSpPr>
        <p:spPr>
          <a:xfrm rot="-3480000">
            <a:off x="12804253" y="-7292751"/>
            <a:ext cx="6992714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97468CE-A866-118C-46B1-FB097225A351}"/>
              </a:ext>
            </a:extLst>
          </p:cNvPr>
          <p:cNvSpPr txBox="1"/>
          <p:nvPr/>
        </p:nvSpPr>
        <p:spPr>
          <a:xfrm>
            <a:off x="16414275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10/48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8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8E20F-A276-6C90-3959-439C8BBE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78A274-705C-8BBE-9A7B-FA956BEA56AC}"/>
              </a:ext>
            </a:extLst>
          </p:cNvPr>
          <p:cNvGrpSpPr/>
          <p:nvPr/>
        </p:nvGrpSpPr>
        <p:grpSpPr>
          <a:xfrm>
            <a:off x="-164415" y="3165704"/>
            <a:ext cx="18616829" cy="8102139"/>
            <a:chOff x="0" y="-47625"/>
            <a:chExt cx="4903198" cy="109818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24AB07-7C09-5E50-589D-98F023DB291D}"/>
                </a:ext>
              </a:extLst>
            </p:cNvPr>
            <p:cNvSpPr/>
            <p:nvPr/>
          </p:nvSpPr>
          <p:spPr>
            <a:xfrm>
              <a:off x="0" y="0"/>
              <a:ext cx="4903198" cy="975302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E6039C-FFDE-AC1E-06D7-6CF6306A56D1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AD240A8-59DE-B4D9-2C31-E3B05F4BE6B9}"/>
              </a:ext>
            </a:extLst>
          </p:cNvPr>
          <p:cNvGrpSpPr/>
          <p:nvPr/>
        </p:nvGrpSpPr>
        <p:grpSpPr>
          <a:xfrm>
            <a:off x="814591" y="3873302"/>
            <a:ext cx="144983" cy="5150765"/>
            <a:chOff x="0" y="-47625"/>
            <a:chExt cx="201656" cy="12165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6C481EC-F193-8EC4-8898-345CFD8B8E11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5A9D120-A400-173D-455E-B62F218B10CB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TextBox 23">
            <a:extLst>
              <a:ext uri="{FF2B5EF4-FFF2-40B4-BE49-F238E27FC236}">
                <a16:creationId xmlns:a16="http://schemas.microsoft.com/office/drawing/2014/main" id="{4045E894-C981-EB2D-D0A3-8A551BF8DB15}"/>
              </a:ext>
            </a:extLst>
          </p:cNvPr>
          <p:cNvSpPr txBox="1"/>
          <p:nvPr/>
        </p:nvSpPr>
        <p:spPr>
          <a:xfrm>
            <a:off x="74713" y="10227863"/>
            <a:ext cx="796240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Organisation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du travail 2/3</a:t>
            </a: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AB6AB6FA-48E4-2DA6-FDA6-C317426E8818}"/>
              </a:ext>
            </a:extLst>
          </p:cNvPr>
          <p:cNvSpPr txBox="1"/>
          <p:nvPr/>
        </p:nvSpPr>
        <p:spPr>
          <a:xfrm>
            <a:off x="1413419" y="4340447"/>
            <a:ext cx="5983343" cy="4672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/>
              <a:buChar char="•"/>
            </a:pPr>
            <a:r>
              <a:rPr lang="en-US" sz="280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Réunions</a:t>
            </a:r>
            <a:r>
              <a:rPr lang="en-US" sz="280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hebdomadaires</a:t>
            </a:r>
            <a:r>
              <a:rPr lang="en-US" sz="280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b="1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en</a:t>
            </a:r>
            <a:r>
              <a:rPr lang="en-US" sz="2800" b="1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b="1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ligne</a:t>
            </a:r>
            <a:endParaRPr lang="en-US" sz="2800" b="1">
              <a:latin typeface="Glacial Indifference"/>
              <a:ea typeface="Glacial Indifference"/>
              <a:cs typeface="Glacial Indifference"/>
            </a:endParaRPr>
          </a:p>
          <a:p>
            <a:pPr marL="228600" indent="-228600">
              <a:buFont typeface="Arial"/>
              <a:buChar char="•"/>
            </a:pPr>
            <a:endParaRPr lang="en-US" sz="2800">
              <a:latin typeface="Glacial Indifference"/>
              <a:ea typeface="Glacial Indifference"/>
              <a:cs typeface="Glacial Indifference"/>
            </a:endParaRPr>
          </a:p>
          <a:p>
            <a:pPr marL="228600" indent="-228600">
              <a:buFont typeface="Arial"/>
              <a:buChar char="•"/>
            </a:pPr>
            <a:r>
              <a:rPr lang="en-US" sz="280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Outil</a:t>
            </a:r>
            <a:r>
              <a:rPr lang="en-US" sz="2800">
                <a:latin typeface="Glacial Indifference"/>
                <a:ea typeface="Glacial Indifference"/>
                <a:cs typeface="Glacial Indifference"/>
                <a:sym typeface="Glacial Indifference"/>
              </a:rPr>
              <a:t> de travail </a:t>
            </a:r>
            <a:r>
              <a:rPr lang="en-US" sz="2800" b="1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collaboratif</a:t>
            </a:r>
            <a:r>
              <a:rPr lang="en-US" sz="2800">
                <a:latin typeface="Glacial Indifference"/>
                <a:ea typeface="Glacial Indifference"/>
                <a:cs typeface="Glacial Indifference"/>
                <a:sym typeface="Glacial Indifference"/>
              </a:rPr>
              <a:t> : </a:t>
            </a:r>
            <a:r>
              <a:rPr lang="en-US" sz="2800" b="1">
                <a:latin typeface="Glacial Indifference"/>
                <a:ea typeface="Glacial Indifference"/>
                <a:cs typeface="Glacial Indifference"/>
                <a:sym typeface="Glacial Indifference"/>
              </a:rPr>
              <a:t>Microsoft Teams</a:t>
            </a:r>
            <a:endParaRPr lang="en-US" sz="2800">
              <a:latin typeface="Glacial Indifference"/>
              <a:ea typeface="Glacial Indifference"/>
              <a:cs typeface="Glacial Indifference"/>
            </a:endParaRPr>
          </a:p>
          <a:p>
            <a:pPr marL="228600" indent="-228600">
              <a:buFont typeface="Arial"/>
              <a:buChar char="•"/>
            </a:pPr>
            <a:endParaRPr lang="en-US" sz="2800">
              <a:latin typeface="Glacial Indifference"/>
              <a:ea typeface="Glacial Indifference"/>
              <a:cs typeface="Glacial Indifference"/>
            </a:endParaRPr>
          </a:p>
          <a:p>
            <a:pPr marL="228600" indent="-228600">
              <a:buFont typeface="Arial"/>
              <a:buChar char="•"/>
            </a:pPr>
            <a:r>
              <a:rPr lang="fr-CH" sz="2800">
                <a:latin typeface="Glacial Indifference"/>
                <a:ea typeface="Glacial Indifference"/>
                <a:cs typeface="Glacial Indifference"/>
                <a:sym typeface="Glacial Indifference"/>
              </a:rPr>
              <a:t>Réunions hebdomadaires en </a:t>
            </a:r>
            <a:r>
              <a:rPr lang="fr-CH" sz="2800" b="1">
                <a:latin typeface="Glacial Indifference"/>
                <a:ea typeface="Glacial Indifference"/>
                <a:cs typeface="Glacial Indifference"/>
                <a:sym typeface="Glacial Indifference"/>
              </a:rPr>
              <a:t>présentiel</a:t>
            </a:r>
          </a:p>
          <a:p>
            <a:pPr marL="228600" indent="-228600">
              <a:buFont typeface="Arial"/>
              <a:buChar char="•"/>
            </a:pPr>
            <a:endParaRPr lang="fr-CH" sz="2800" b="1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228600" indent="-228600">
              <a:buFont typeface="Arial"/>
              <a:buChar char="•"/>
            </a:pPr>
            <a:r>
              <a:rPr lang="fr-CH" sz="2800">
                <a:latin typeface="Glacial Indifference"/>
                <a:ea typeface="Glacial Indifference"/>
                <a:cs typeface="Glacial Indifference"/>
                <a:sym typeface="Glacial Indifference"/>
              </a:rPr>
              <a:t>Matrice</a:t>
            </a:r>
            <a:r>
              <a:rPr lang="fr-CH" sz="2800" b="1">
                <a:latin typeface="Glacial Indifference"/>
                <a:ea typeface="Glacial Indifference"/>
                <a:cs typeface="Glacial Indifference"/>
                <a:sym typeface="Glacial Indifference"/>
              </a:rPr>
              <a:t> RACI</a:t>
            </a:r>
          </a:p>
          <a:p>
            <a:pPr marL="228600" indent="-228600">
              <a:buFont typeface="Arial"/>
              <a:buChar char="•"/>
            </a:pPr>
            <a:endParaRPr lang="fr-CH" sz="2800" b="1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228600" indent="-228600">
              <a:buFont typeface="Arial"/>
              <a:buChar char="•"/>
            </a:pPr>
            <a:r>
              <a:rPr lang="fr-CH" sz="2800">
                <a:latin typeface="Glacial Indifference"/>
                <a:ea typeface="Glacial Indifference"/>
                <a:cs typeface="Glacial Indifference"/>
                <a:sym typeface="Glacial Indifference"/>
              </a:rPr>
              <a:t>Fichiers </a:t>
            </a:r>
            <a:r>
              <a:rPr lang="fr-CH" sz="2800" b="1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excel</a:t>
            </a:r>
            <a:r>
              <a:rPr lang="fr-CH" sz="2800">
                <a:latin typeface="Glacial Indifference"/>
                <a:ea typeface="Glacial Indifference"/>
                <a:cs typeface="Glacial Indifference"/>
                <a:sym typeface="Glacial Indifference"/>
              </a:rPr>
              <a:t> de suivi de tâches</a:t>
            </a:r>
            <a:endParaRPr lang="fr-FR" sz="2800">
              <a:latin typeface="Glacial Indifference"/>
              <a:ea typeface="Glacial Indifference"/>
              <a:cs typeface="Glacial Indifference"/>
            </a:endParaRPr>
          </a:p>
          <a:p>
            <a:pPr algn="just">
              <a:lnSpc>
                <a:spcPts val="2800"/>
              </a:lnSpc>
            </a:pPr>
            <a:endParaRPr lang="en-US" sz="2800">
              <a:latin typeface="Glacial Indifference"/>
              <a:ea typeface="Glacial Indifference"/>
              <a:cs typeface="Glacial Indifference"/>
            </a:endParaRP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86539AD8-D2BF-D84E-A0EB-B38C55E44514}"/>
              </a:ext>
            </a:extLst>
          </p:cNvPr>
          <p:cNvSpPr txBox="1"/>
          <p:nvPr/>
        </p:nvSpPr>
        <p:spPr>
          <a:xfrm>
            <a:off x="1058388" y="1071005"/>
            <a:ext cx="10548641" cy="847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66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Méthode</a:t>
            </a:r>
            <a:r>
              <a:rPr lang="en-US" sz="66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de travail</a:t>
            </a:r>
            <a:endParaRPr lang="en-US" sz="6600">
              <a:ea typeface="Calibri"/>
              <a:cs typeface="Calibri"/>
            </a:endParaRP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BC51EF4B-929A-9684-5FAA-A040B371A08F}"/>
              </a:ext>
            </a:extLst>
          </p:cNvPr>
          <p:cNvSpPr/>
          <p:nvPr/>
        </p:nvSpPr>
        <p:spPr>
          <a:xfrm rot="3600000">
            <a:off x="6252174" y="481644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3" name="Espace réservé pour une image  4">
            <a:extLst>
              <a:ext uri="{FF2B5EF4-FFF2-40B4-BE49-F238E27FC236}">
                <a16:creationId xmlns:a16="http://schemas.microsoft.com/office/drawing/2014/main" id="{92B584B7-FA5A-EF4C-8D7C-697767A148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r="3473"/>
          <a:stretch>
            <a:fillRect/>
          </a:stretch>
        </p:blipFill>
        <p:spPr>
          <a:xfrm>
            <a:off x="11456287" y="3776965"/>
            <a:ext cx="2713708" cy="2915265"/>
          </a:xfrm>
          <a:prstGeom prst="snip2DiagRect">
            <a:avLst>
              <a:gd name="adj1" fmla="val 0"/>
              <a:gd name="adj2" fmla="val 16667"/>
            </a:avLst>
          </a:prstGeom>
          <a:ln>
            <a:solidFill>
              <a:schemeClr val="dk1"/>
            </a:solidFill>
          </a:ln>
        </p:spPr>
      </p:pic>
      <p:pic>
        <p:nvPicPr>
          <p:cNvPr id="35" name="Espace réservé pour une image  4">
            <a:extLst>
              <a:ext uri="{FF2B5EF4-FFF2-40B4-BE49-F238E27FC236}">
                <a16:creationId xmlns:a16="http://schemas.microsoft.com/office/drawing/2014/main" id="{F3CC4C5C-F0F8-B949-B22C-4C0E36841D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751" r="12751"/>
          <a:stretch/>
        </p:blipFill>
        <p:spPr>
          <a:xfrm>
            <a:off x="11948878" y="7130281"/>
            <a:ext cx="2713708" cy="291526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" name="Espace réservé pour une image  4">
            <a:extLst>
              <a:ext uri="{FF2B5EF4-FFF2-40B4-BE49-F238E27FC236}">
                <a16:creationId xmlns:a16="http://schemas.microsoft.com/office/drawing/2014/main" id="{7355D044-3C0D-5340-B572-7920344904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406" r="20406"/>
          <a:stretch/>
        </p:blipFill>
        <p:spPr>
          <a:xfrm>
            <a:off x="8742579" y="6676920"/>
            <a:ext cx="2713708" cy="291526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E5435EB4-B44D-84F7-6393-C0741E349C1A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11/48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38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A1ACE-8DD1-2CE1-8F4A-FE9F8FAC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086C62-7026-9EF3-8F99-3F4E6D7CCAFC}"/>
              </a:ext>
            </a:extLst>
          </p:cNvPr>
          <p:cNvGrpSpPr/>
          <p:nvPr/>
        </p:nvGrpSpPr>
        <p:grpSpPr>
          <a:xfrm>
            <a:off x="-164415" y="-164415"/>
            <a:ext cx="18616829" cy="3308351"/>
            <a:chOff x="0" y="0"/>
            <a:chExt cx="4903198" cy="8713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F5CFA3-15EE-702A-DA40-40EEB63440A2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223D263-4049-3F52-5D1A-6740ECAD39BD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8" name="Freeform 2">
            <a:extLst>
              <a:ext uri="{FF2B5EF4-FFF2-40B4-BE49-F238E27FC236}">
                <a16:creationId xmlns:a16="http://schemas.microsoft.com/office/drawing/2014/main" id="{5AE3D6DF-581A-EEFA-82ED-D70D9B83ABE1}"/>
              </a:ext>
            </a:extLst>
          </p:cNvPr>
          <p:cNvSpPr/>
          <p:nvPr/>
        </p:nvSpPr>
        <p:spPr>
          <a:xfrm rot="-4320000">
            <a:off x="14455575" y="-3318358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74E40F2-D710-CC85-4265-F0E882EB38A6}"/>
              </a:ext>
            </a:extLst>
          </p:cNvPr>
          <p:cNvSpPr txBox="1"/>
          <p:nvPr/>
        </p:nvSpPr>
        <p:spPr>
          <a:xfrm>
            <a:off x="1055914" y="745671"/>
            <a:ext cx="9440278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585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Planning et </a:t>
            </a:r>
            <a:r>
              <a:rPr lang="en-US" sz="585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jalons</a:t>
            </a:r>
            <a:r>
              <a:rPr lang="en-US" sz="585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585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clés</a:t>
            </a:r>
            <a:endParaRPr lang="en-US" sz="5850" b="1">
              <a:latin typeface="Century Gothic Paneuropean Bold"/>
              <a:cs typeface="Century Gothic Paneuropean Bold"/>
            </a:endParaRP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0E55D335-C26B-0AF4-1758-E97E53B08C8D}"/>
              </a:ext>
            </a:extLst>
          </p:cNvPr>
          <p:cNvSpPr txBox="1"/>
          <p:nvPr/>
        </p:nvSpPr>
        <p:spPr>
          <a:xfrm>
            <a:off x="229497" y="10035064"/>
            <a:ext cx="8302216" cy="10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Organisation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du travail 3/3</a:t>
            </a:r>
          </a:p>
          <a:p>
            <a:pPr>
              <a:lnSpc>
                <a:spcPct val="0"/>
              </a:lnSpc>
            </a:pP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45" name="Google Shape;223;p31">
            <a:extLst>
              <a:ext uri="{FF2B5EF4-FFF2-40B4-BE49-F238E27FC236}">
                <a16:creationId xmlns:a16="http://schemas.microsoft.com/office/drawing/2014/main" id="{87888655-F912-0A91-464B-7E622775EBC6}"/>
              </a:ext>
            </a:extLst>
          </p:cNvPr>
          <p:cNvSpPr txBox="1">
            <a:spLocks/>
          </p:cNvSpPr>
          <p:nvPr/>
        </p:nvSpPr>
        <p:spPr>
          <a:xfrm>
            <a:off x="932347" y="1899078"/>
            <a:ext cx="8205012" cy="7564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800"/>
              <a:t>Deux phases :</a:t>
            </a:r>
            <a:endParaRPr lang="en-US">
              <a:ea typeface="Calibri"/>
              <a:cs typeface="Calibri"/>
            </a:endParaRPr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fr-CA" sz="2800"/>
          </a:p>
          <a:p>
            <a:pPr marL="152400" indent="0">
              <a:buNone/>
            </a:pPr>
            <a:endParaRPr lang="fr-CA" sz="2800"/>
          </a:p>
          <a:p>
            <a:pPr marL="152400" indent="0">
              <a:buNone/>
            </a:pPr>
            <a:endParaRPr lang="fr-CA" sz="2800"/>
          </a:p>
          <a:p>
            <a:pPr marL="152400" indent="0">
              <a:buNone/>
            </a:pPr>
            <a:endParaRPr lang="fr-CA" sz="2800"/>
          </a:p>
          <a:p>
            <a:pPr marL="152400" indent="0">
              <a:buNone/>
            </a:pPr>
            <a:endParaRPr lang="fr-CA" sz="2800">
              <a:ea typeface="Calibri"/>
              <a:cs typeface="Calibri"/>
            </a:endParaRPr>
          </a:p>
          <a:p>
            <a:r>
              <a:rPr lang="fr-CA" sz="2800" b="1"/>
              <a:t>Deadlines</a:t>
            </a:r>
            <a:r>
              <a:rPr lang="fr-CA" sz="2800"/>
              <a:t> internes </a:t>
            </a:r>
            <a:endParaRPr lang="fr-CA" sz="2800">
              <a:ea typeface="Calibri"/>
              <a:cs typeface="Calibri"/>
            </a:endParaRPr>
          </a:p>
          <a:p>
            <a:r>
              <a:rPr lang="fr-CA" sz="2800"/>
              <a:t>Publication du compte rendu au plus </a:t>
            </a:r>
            <a:r>
              <a:rPr lang="fr-CA" sz="2800" b="1"/>
              <a:t>72 heures </a:t>
            </a:r>
            <a:r>
              <a:rPr lang="fr-CA" sz="2800"/>
              <a:t>après la fin de la réunion hebdomadaire</a:t>
            </a:r>
            <a:endParaRPr lang="fr-CA" sz="2800">
              <a:ea typeface="Calibri"/>
              <a:cs typeface="Calibri"/>
            </a:endParaRPr>
          </a:p>
          <a:p>
            <a:endParaRPr lang="fr-CA" sz="2800"/>
          </a:p>
          <a:p>
            <a:pPr marL="0" indent="0">
              <a:buNone/>
            </a:pPr>
            <a:endParaRPr lang="fr-CA" sz="2800">
              <a:ea typeface="Calibri"/>
              <a:cs typeface="Calibri"/>
            </a:endParaRPr>
          </a:p>
        </p:txBody>
      </p:sp>
      <p:graphicFrame>
        <p:nvGraphicFramePr>
          <p:cNvPr id="46" name="TextBox 24">
            <a:extLst>
              <a:ext uri="{FF2B5EF4-FFF2-40B4-BE49-F238E27FC236}">
                <a16:creationId xmlns:a16="http://schemas.microsoft.com/office/drawing/2014/main" id="{A5219546-075B-C9C1-E944-C68EA395B616}"/>
              </a:ext>
            </a:extLst>
          </p:cNvPr>
          <p:cNvGraphicFramePr/>
          <p:nvPr/>
        </p:nvGraphicFramePr>
        <p:xfrm>
          <a:off x="930143" y="2492350"/>
          <a:ext cx="8612066" cy="319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41">
            <a:extLst>
              <a:ext uri="{FF2B5EF4-FFF2-40B4-BE49-F238E27FC236}">
                <a16:creationId xmlns:a16="http://schemas.microsoft.com/office/drawing/2014/main" id="{4C78F3C9-9BC6-CF60-64C0-035D058214D7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12/48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4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52A7C-C59B-44F8-B532-D51CE9CD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0359F1-6EB6-02DD-03E8-FF321A72DF73}"/>
              </a:ext>
            </a:extLst>
          </p:cNvPr>
          <p:cNvGrpSpPr/>
          <p:nvPr/>
        </p:nvGrpSpPr>
        <p:grpSpPr>
          <a:xfrm>
            <a:off x="-164415" y="-164415"/>
            <a:ext cx="18616829" cy="3308351"/>
            <a:chOff x="0" y="0"/>
            <a:chExt cx="4903198" cy="8713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52F169-179F-3837-FEEE-22F1255DA92A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1F7AE91-E152-046E-447D-7D3FD1C0DAFF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8" name="Freeform 2">
            <a:extLst>
              <a:ext uri="{FF2B5EF4-FFF2-40B4-BE49-F238E27FC236}">
                <a16:creationId xmlns:a16="http://schemas.microsoft.com/office/drawing/2014/main" id="{83988034-FB9F-DC9D-F502-CDD2C3CB4E90}"/>
              </a:ext>
            </a:extLst>
          </p:cNvPr>
          <p:cNvSpPr/>
          <p:nvPr/>
        </p:nvSpPr>
        <p:spPr>
          <a:xfrm rot="-4320000">
            <a:off x="14455575" y="-3318358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211844BC-7A42-CB4F-9FA6-D3685278BA45}"/>
              </a:ext>
            </a:extLst>
          </p:cNvPr>
          <p:cNvSpPr txBox="1"/>
          <p:nvPr/>
        </p:nvSpPr>
        <p:spPr>
          <a:xfrm>
            <a:off x="1055914" y="745671"/>
            <a:ext cx="9440278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585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Planning et </a:t>
            </a:r>
            <a:r>
              <a:rPr lang="en-US" sz="585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jalons</a:t>
            </a:r>
            <a:r>
              <a:rPr lang="en-US" sz="585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585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clés</a:t>
            </a:r>
            <a:endParaRPr lang="en-US" sz="5850" b="1">
              <a:latin typeface="Century Gothic Paneuropean Bold"/>
              <a:cs typeface="Century Gothic Paneuropean Bold"/>
            </a:endParaRP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7CC9305D-08F5-9A42-9A0F-2DE80E117140}"/>
              </a:ext>
            </a:extLst>
          </p:cNvPr>
          <p:cNvSpPr txBox="1"/>
          <p:nvPr/>
        </p:nvSpPr>
        <p:spPr>
          <a:xfrm>
            <a:off x="229497" y="10035064"/>
            <a:ext cx="8302216" cy="10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Organisation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du travail 3/3</a:t>
            </a:r>
          </a:p>
          <a:p>
            <a:pPr>
              <a:lnSpc>
                <a:spcPct val="0"/>
              </a:lnSpc>
            </a:pP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pic>
        <p:nvPicPr>
          <p:cNvPr id="41" name="Google Shape;224;p31">
            <a:extLst>
              <a:ext uri="{FF2B5EF4-FFF2-40B4-BE49-F238E27FC236}">
                <a16:creationId xmlns:a16="http://schemas.microsoft.com/office/drawing/2014/main" id="{757B038C-C3C8-0C4C-95E3-99F4426D11A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3457" r="3457"/>
          <a:stretch/>
        </p:blipFill>
        <p:spPr>
          <a:xfrm>
            <a:off x="9832039" y="6488064"/>
            <a:ext cx="2714860" cy="2827836"/>
          </a:xfrm>
          <a:prstGeom prst="snip2DiagRect">
            <a:avLst>
              <a:gd name="adj1" fmla="val 0"/>
              <a:gd name="adj2" fmla="val 16667"/>
            </a:avLst>
          </a:prstGeom>
          <a:ln>
            <a:solidFill>
              <a:schemeClr val="dk1"/>
            </a:solidFill>
          </a:ln>
        </p:spPr>
      </p:pic>
      <p:pic>
        <p:nvPicPr>
          <p:cNvPr id="42" name="Google Shape;224;p31">
            <a:extLst>
              <a:ext uri="{FF2B5EF4-FFF2-40B4-BE49-F238E27FC236}">
                <a16:creationId xmlns:a16="http://schemas.microsoft.com/office/drawing/2014/main" id="{B9575E0D-1B54-424F-B5B1-5B5DD2A36B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1998" r="1998"/>
          <a:stretch/>
        </p:blipFill>
        <p:spPr>
          <a:xfrm>
            <a:off x="13661940" y="6634891"/>
            <a:ext cx="2714860" cy="2827836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" name="Google Shape;223;p31">
            <a:extLst>
              <a:ext uri="{FF2B5EF4-FFF2-40B4-BE49-F238E27FC236}">
                <a16:creationId xmlns:a16="http://schemas.microsoft.com/office/drawing/2014/main" id="{34922440-BA79-4245-BDFA-00E953AF8176}"/>
              </a:ext>
            </a:extLst>
          </p:cNvPr>
          <p:cNvSpPr txBox="1">
            <a:spLocks/>
          </p:cNvSpPr>
          <p:nvPr/>
        </p:nvSpPr>
        <p:spPr>
          <a:xfrm>
            <a:off x="938987" y="1907122"/>
            <a:ext cx="8205012" cy="7564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800"/>
              <a:t>Deux phases :</a:t>
            </a:r>
            <a:endParaRPr lang="en-US">
              <a:ea typeface="Calibri"/>
              <a:cs typeface="Calibri"/>
            </a:endParaRPr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fr-CA" sz="2800"/>
          </a:p>
          <a:p>
            <a:pPr marL="152400" indent="0">
              <a:buNone/>
            </a:pPr>
            <a:endParaRPr lang="fr-CA" sz="2800"/>
          </a:p>
          <a:p>
            <a:pPr marL="152400" indent="0">
              <a:buNone/>
            </a:pPr>
            <a:endParaRPr lang="fr-CA" sz="2800"/>
          </a:p>
          <a:p>
            <a:pPr marL="152400" indent="0">
              <a:buNone/>
            </a:pPr>
            <a:endParaRPr lang="fr-CA" sz="2800"/>
          </a:p>
          <a:p>
            <a:pPr marL="152400" indent="0">
              <a:buNone/>
            </a:pPr>
            <a:endParaRPr lang="fr-CA" sz="2800">
              <a:ea typeface="Calibri"/>
              <a:cs typeface="Calibri"/>
            </a:endParaRPr>
          </a:p>
          <a:p>
            <a:r>
              <a:rPr lang="fr-CA" sz="2800" b="1"/>
              <a:t>Deadlines</a:t>
            </a:r>
            <a:r>
              <a:rPr lang="fr-CA" sz="2800"/>
              <a:t> internes </a:t>
            </a:r>
            <a:endParaRPr lang="fr-CA" sz="2800">
              <a:ea typeface="Calibri"/>
              <a:cs typeface="Calibri"/>
            </a:endParaRPr>
          </a:p>
          <a:p>
            <a:r>
              <a:rPr lang="fr-CA" sz="2800"/>
              <a:t>Publication du compte rendu au plus </a:t>
            </a:r>
            <a:r>
              <a:rPr lang="fr-CA" sz="2800" b="1"/>
              <a:t>72 heures </a:t>
            </a:r>
            <a:r>
              <a:rPr lang="fr-CA" sz="2800"/>
              <a:t>après la fin de la réunion hebdomadaire</a:t>
            </a:r>
            <a:endParaRPr lang="fr-CA" sz="2800">
              <a:ea typeface="Calibri"/>
              <a:cs typeface="Calibri"/>
            </a:endParaRPr>
          </a:p>
          <a:p>
            <a:endParaRPr lang="fr-CA" sz="2800">
              <a:latin typeface="Montserrat Bold"/>
            </a:endParaRPr>
          </a:p>
          <a:p>
            <a:r>
              <a:rPr lang="fr-CA" sz="2800" b="1">
                <a:latin typeface="Montserrat Bold"/>
                <a:ea typeface="Open Sans 1 Semi-Bold"/>
                <a:cs typeface="Open Sans 1 Semi-Bold"/>
              </a:rPr>
              <a:t>Soutenance blanche </a:t>
            </a:r>
            <a:r>
              <a:rPr lang="fr-CA" sz="2800">
                <a:latin typeface="Montserrat Bold"/>
                <a:ea typeface="Open Sans 1 Semi-Bold"/>
                <a:cs typeface="Open Sans 1 Semi-Bold"/>
              </a:rPr>
              <a:t>le lundi 23 juin 2025</a:t>
            </a:r>
          </a:p>
          <a:p>
            <a:r>
              <a:rPr lang="fr-CA" sz="2800" b="1">
                <a:latin typeface="Montserrat Bold"/>
                <a:ea typeface="Open Sans 1 Semi-Bold"/>
                <a:cs typeface="Open Sans 1 Semi-Bold"/>
              </a:rPr>
              <a:t>Soutenance</a:t>
            </a:r>
            <a:r>
              <a:rPr lang="fr-CA" sz="2800">
                <a:latin typeface="Montserrat Bold"/>
                <a:ea typeface="Open Sans 1 Semi-Bold"/>
                <a:cs typeface="Open Sans 1 Semi-Bold"/>
              </a:rPr>
              <a:t> le mercredi 25 juin 2025 à 10h</a:t>
            </a:r>
          </a:p>
          <a:p>
            <a:endParaRPr lang="fr-CA" sz="2800"/>
          </a:p>
        </p:txBody>
      </p:sp>
      <p:graphicFrame>
        <p:nvGraphicFramePr>
          <p:cNvPr id="46" name="TextBox 24">
            <a:extLst>
              <a:ext uri="{FF2B5EF4-FFF2-40B4-BE49-F238E27FC236}">
                <a16:creationId xmlns:a16="http://schemas.microsoft.com/office/drawing/2014/main" id="{FAB3AD5F-156D-034B-8C0F-9E9EBADBC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925285"/>
              </p:ext>
            </p:extLst>
          </p:nvPr>
        </p:nvGraphicFramePr>
        <p:xfrm>
          <a:off x="930143" y="2492350"/>
          <a:ext cx="8612066" cy="319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TextBox 41">
            <a:extLst>
              <a:ext uri="{FF2B5EF4-FFF2-40B4-BE49-F238E27FC236}">
                <a16:creationId xmlns:a16="http://schemas.microsoft.com/office/drawing/2014/main" id="{B5365354-939D-E739-3219-E18A4B9D8806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13/48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7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761FD-7CBD-AD42-616D-3D9B7BAE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B0C58BD-3628-AF19-A03B-C718E6EC5B77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5C561B2-1DE6-0F1A-FB9C-42C399FDBC82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2B97EC5-8D55-EA82-B082-CD2C6B980743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BDB80639-80B5-1B3D-D2F2-CC30B90FA28F}"/>
              </a:ext>
            </a:extLst>
          </p:cNvPr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C2F93593-8D5E-146E-31DE-5ACB5B09E708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C02B10B-6F6F-BBA5-8DC9-FBEED36E7C14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3C4B5E34-7F81-123C-2574-FE311540CCD3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AE17CFD7-27EB-7C37-1BBE-C124C3169482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5C37AE20-6101-A395-946E-5714FC21A07C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88D4667-8B4B-6757-9894-796391F2392B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E5FCE3E-88CA-68C7-A983-971D38CC5E9B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DE486A86-584D-1D34-8B19-D49ED61A7E1D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C553A9F-244F-E5F8-2071-076A1B5C8AEB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760F9F3-4BA8-2647-5E1C-28B388DF4008}"/>
              </a:ext>
            </a:extLst>
          </p:cNvPr>
          <p:cNvSpPr txBox="1"/>
          <p:nvPr/>
        </p:nvSpPr>
        <p:spPr>
          <a:xfrm>
            <a:off x="2062055" y="4104138"/>
            <a:ext cx="4976841" cy="42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32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1FD3577-1287-5D1D-63B2-59EACAD838CF}"/>
              </a:ext>
            </a:extLst>
          </p:cNvPr>
          <p:cNvSpPr txBox="1"/>
          <p:nvPr/>
        </p:nvSpPr>
        <p:spPr>
          <a:xfrm>
            <a:off x="1500177" y="3443319"/>
            <a:ext cx="6149530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>
              <a:solidFill>
                <a:schemeClr val="bg1">
                  <a:lumMod val="76000"/>
                </a:schemeClr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C7811E4-F725-924A-2387-368239CDA534}"/>
              </a:ext>
            </a:extLst>
          </p:cNvPr>
          <p:cNvSpPr txBox="1"/>
          <p:nvPr/>
        </p:nvSpPr>
        <p:spPr>
          <a:xfrm>
            <a:off x="1500177" y="48098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D61AB30-8525-48FA-A586-97BB8DF433B2}"/>
              </a:ext>
            </a:extLst>
          </p:cNvPr>
          <p:cNvSpPr txBox="1"/>
          <p:nvPr/>
        </p:nvSpPr>
        <p:spPr>
          <a:xfrm>
            <a:off x="1500177" y="5552974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0C54EC0-1392-95BC-BF46-38CC6AF414A9}"/>
              </a:ext>
            </a:extLst>
          </p:cNvPr>
          <p:cNvSpPr txBox="1"/>
          <p:nvPr/>
        </p:nvSpPr>
        <p:spPr>
          <a:xfrm>
            <a:off x="1500177" y="62960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F36E83D5-8090-793B-32ED-EB35A2CABE93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932C1086-239F-C232-D8BC-CFB8FDA39C0A}"/>
              </a:ext>
            </a:extLst>
          </p:cNvPr>
          <p:cNvSpPr txBox="1"/>
          <p:nvPr/>
        </p:nvSpPr>
        <p:spPr>
          <a:xfrm>
            <a:off x="16932854" y="9400943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14/48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242932-13F0-76DD-54F1-4044AC0FF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27045C3-5AD0-0889-A75F-AD1086955648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3F9A784-ED95-BCB3-00E9-2E9CF4AC7AF9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897BA9-0F1F-52C2-DAB9-67CEBE683EA6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76824616-5A76-D5A1-431B-7A44CFC86580}"/>
              </a:ext>
            </a:extLst>
          </p:cNvPr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0DD20E8-8DA3-ED19-219A-953039F739B3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99665FB-498A-5766-6CAF-77D2E0126C83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312CED26-008E-D57F-9E64-3FF11B0B53B6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60485D35-68D6-EFF3-FFCC-D9052E86C64D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9BBB0CB5-2EB8-C6FD-8F8D-ADFEB9EB3F80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F4175E2-59E2-6411-5C94-430FD2290877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CA62E15-633A-BD9D-7D35-021E0C394726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E52319E-DEC1-41EB-A4A3-0259F93D426D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D664A49-253C-E8B2-0140-45737FCBF6FF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11C9243-C195-168F-54BD-D116740364FA}"/>
              </a:ext>
            </a:extLst>
          </p:cNvPr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2B6D221-298A-AC01-BEC0-3B637482B35B}"/>
              </a:ext>
            </a:extLst>
          </p:cNvPr>
          <p:cNvSpPr txBox="1"/>
          <p:nvPr/>
        </p:nvSpPr>
        <p:spPr>
          <a:xfrm>
            <a:off x="1871280" y="4809874"/>
            <a:ext cx="4980605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32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32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D1DA2AB-DDEC-D247-E2DC-1048EAC16F93}"/>
              </a:ext>
            </a:extLst>
          </p:cNvPr>
          <p:cNvSpPr txBox="1"/>
          <p:nvPr/>
        </p:nvSpPr>
        <p:spPr>
          <a:xfrm>
            <a:off x="1500177" y="5552974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40AD113-F876-5B6C-E985-510E7B3B3FA0}"/>
              </a:ext>
            </a:extLst>
          </p:cNvPr>
          <p:cNvSpPr txBox="1"/>
          <p:nvPr/>
        </p:nvSpPr>
        <p:spPr>
          <a:xfrm>
            <a:off x="1500177" y="62960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400">
              <a:solidFill>
                <a:srgbClr val="BFBFBF"/>
              </a:solidFill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ABFA3C1-6BFA-7AA7-6AF8-0ECF38CAC41E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 sz="2400">
              <a:solidFill>
                <a:srgbClr val="BFBFBF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0361DA77-47F4-7DC5-A091-C797528F7C5E}"/>
              </a:ext>
            </a:extLst>
          </p:cNvPr>
          <p:cNvSpPr txBox="1"/>
          <p:nvPr/>
        </p:nvSpPr>
        <p:spPr>
          <a:xfrm>
            <a:off x="1500177" y="3443319"/>
            <a:ext cx="6149530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>
              <a:solidFill>
                <a:schemeClr val="bg1">
                  <a:lumMod val="76000"/>
                </a:schemeClr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20" name="TextBox 41">
            <a:extLst>
              <a:ext uri="{FF2B5EF4-FFF2-40B4-BE49-F238E27FC236}">
                <a16:creationId xmlns:a16="http://schemas.microsoft.com/office/drawing/2014/main" id="{E1DAF6E9-7C8C-6747-90C6-3CD6137B222F}"/>
              </a:ext>
            </a:extLst>
          </p:cNvPr>
          <p:cNvSpPr txBox="1"/>
          <p:nvPr/>
        </p:nvSpPr>
        <p:spPr>
          <a:xfrm>
            <a:off x="16932854" y="9400943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14/48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8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587A-1BEE-0E0D-D83C-A0C77D19C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18">
            <a:extLst>
              <a:ext uri="{FF2B5EF4-FFF2-40B4-BE49-F238E27FC236}">
                <a16:creationId xmlns:a16="http://schemas.microsoft.com/office/drawing/2014/main" id="{B71EEE1C-81E2-7388-858E-AA4AEED4A837}"/>
              </a:ext>
            </a:extLst>
          </p:cNvPr>
          <p:cNvSpPr/>
          <p:nvPr/>
        </p:nvSpPr>
        <p:spPr>
          <a:xfrm>
            <a:off x="915581" y="5150701"/>
            <a:ext cx="0" cy="14702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7236FE3-34C4-C3DD-0E69-152F5E7F5371}"/>
              </a:ext>
            </a:extLst>
          </p:cNvPr>
          <p:cNvGrpSpPr/>
          <p:nvPr/>
        </p:nvGrpSpPr>
        <p:grpSpPr>
          <a:xfrm>
            <a:off x="-187902" y="6462565"/>
            <a:ext cx="18663805" cy="3988849"/>
            <a:chOff x="0" y="0"/>
            <a:chExt cx="4915570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AD2E50-A0D6-EDD3-0BBC-956177ECB02E}"/>
                </a:ext>
              </a:extLst>
            </p:cNvPr>
            <p:cNvSpPr/>
            <p:nvPr/>
          </p:nvSpPr>
          <p:spPr>
            <a:xfrm>
              <a:off x="0" y="0"/>
              <a:ext cx="4915570" cy="1050561"/>
            </a:xfrm>
            <a:custGeom>
              <a:avLst/>
              <a:gdLst/>
              <a:ahLst/>
              <a:cxnLst/>
              <a:rect l="l" t="t" r="r" b="b"/>
              <a:pathLst>
                <a:path w="4915570" h="1050561">
                  <a:moveTo>
                    <a:pt x="0" y="0"/>
                  </a:moveTo>
                  <a:lnTo>
                    <a:pt x="4915570" y="0"/>
                  </a:lnTo>
                  <a:lnTo>
                    <a:pt x="4915570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3816DF-A5A1-AD11-9D3C-C5FCBBBE801A}"/>
                </a:ext>
              </a:extLst>
            </p:cNvPr>
            <p:cNvSpPr txBox="1"/>
            <p:nvPr/>
          </p:nvSpPr>
          <p:spPr>
            <a:xfrm>
              <a:off x="0" y="-47625"/>
              <a:ext cx="4915570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04B4060-E7EA-62ED-D428-C15D4201A230}"/>
              </a:ext>
            </a:extLst>
          </p:cNvPr>
          <p:cNvSpPr/>
          <p:nvPr/>
        </p:nvSpPr>
        <p:spPr>
          <a:xfrm flipV="1">
            <a:off x="935122" y="5259394"/>
            <a:ext cx="100921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5C8D24D-1709-74CA-F3B0-0FFD32AED793}"/>
              </a:ext>
            </a:extLst>
          </p:cNvPr>
          <p:cNvGrpSpPr/>
          <p:nvPr/>
        </p:nvGrpSpPr>
        <p:grpSpPr>
          <a:xfrm>
            <a:off x="312994" y="3968045"/>
            <a:ext cx="1223009" cy="122300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CEF3B33-EC29-79BB-8BAE-81C69D5932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91D9552-5D2C-901D-744B-377F4C9979C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B45B6F1-A78A-C69F-723C-449547D8A177}"/>
              </a:ext>
            </a:extLst>
          </p:cNvPr>
          <p:cNvGrpSpPr/>
          <p:nvPr/>
        </p:nvGrpSpPr>
        <p:grpSpPr>
          <a:xfrm>
            <a:off x="5379895" y="4010132"/>
            <a:ext cx="1223009" cy="1223009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E0E47B-D2AD-01E1-D8D2-B6E9E24C73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1CC7149-8DC6-21EC-356F-BE7DDC71B0E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1637BE-0E6C-F904-D5F2-4248D8787DF0}"/>
              </a:ext>
            </a:extLst>
          </p:cNvPr>
          <p:cNvGrpSpPr/>
          <p:nvPr/>
        </p:nvGrpSpPr>
        <p:grpSpPr>
          <a:xfrm>
            <a:off x="10427749" y="4014083"/>
            <a:ext cx="1223009" cy="122300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794689E-C2A2-5B63-6385-AD5923A6D9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46E5B08-A0A8-4156-FF94-216969D40EA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120E2682-412E-FF6A-AC09-ECE4C84569D5}"/>
              </a:ext>
            </a:extLst>
          </p:cNvPr>
          <p:cNvSpPr/>
          <p:nvPr/>
        </p:nvSpPr>
        <p:spPr>
          <a:xfrm>
            <a:off x="5991399" y="5233142"/>
            <a:ext cx="0" cy="17404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F2A0F269-E47E-F106-2BDD-A662181C108F}"/>
              </a:ext>
            </a:extLst>
          </p:cNvPr>
          <p:cNvSpPr/>
          <p:nvPr/>
        </p:nvSpPr>
        <p:spPr>
          <a:xfrm>
            <a:off x="11039254" y="5237093"/>
            <a:ext cx="0" cy="25275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83E5655-8404-C59A-A2D9-CE85D9FE28BD}"/>
              </a:ext>
            </a:extLst>
          </p:cNvPr>
          <p:cNvSpPr txBox="1"/>
          <p:nvPr/>
        </p:nvSpPr>
        <p:spPr>
          <a:xfrm>
            <a:off x="984168" y="1076325"/>
            <a:ext cx="11969688" cy="83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08"/>
              </a:lnSpc>
            </a:pPr>
            <a:r>
              <a:rPr lang="en-US" sz="7200" b="1" err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Réalisations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et </a:t>
            </a:r>
            <a:r>
              <a:rPr lang="en-US" sz="7200" b="1" err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livrables</a:t>
            </a:r>
            <a:endParaRPr lang="en-US" sz="7200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1C34F5C-729E-7877-0F04-52112FCCFE1A}"/>
              </a:ext>
            </a:extLst>
          </p:cNvPr>
          <p:cNvSpPr txBox="1"/>
          <p:nvPr/>
        </p:nvSpPr>
        <p:spPr>
          <a:xfrm>
            <a:off x="386413" y="4387571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1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6ECC29B-E6CA-3920-6F65-8A93EF29DA76}"/>
              </a:ext>
            </a:extLst>
          </p:cNvPr>
          <p:cNvSpPr txBox="1"/>
          <p:nvPr/>
        </p:nvSpPr>
        <p:spPr>
          <a:xfrm>
            <a:off x="5476583" y="4485458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2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06C36253-D5E8-6D7A-1CD6-2A2FECE921E1}"/>
              </a:ext>
            </a:extLst>
          </p:cNvPr>
          <p:cNvSpPr txBox="1"/>
          <p:nvPr/>
        </p:nvSpPr>
        <p:spPr>
          <a:xfrm>
            <a:off x="10512950" y="4430390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3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731503C-0865-40A7-C03E-67D4242191A3}"/>
              </a:ext>
            </a:extLst>
          </p:cNvPr>
          <p:cNvSpPr txBox="1"/>
          <p:nvPr/>
        </p:nvSpPr>
        <p:spPr>
          <a:xfrm>
            <a:off x="-82656" y="6620972"/>
            <a:ext cx="3109094" cy="94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Documents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produits</a:t>
            </a:r>
            <a:endParaRPr lang="en-US"/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84C0458B-37B4-65A5-521F-BF872B745DF2}"/>
              </a:ext>
            </a:extLst>
          </p:cNvPr>
          <p:cNvSpPr txBox="1"/>
          <p:nvPr/>
        </p:nvSpPr>
        <p:spPr>
          <a:xfrm>
            <a:off x="4253039" y="7154392"/>
            <a:ext cx="5974016" cy="94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Contenus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 technique</a:t>
            </a:r>
            <a:endParaRPr lang="en-US" sz="2700">
              <a:solidFill>
                <a:srgbClr val="000000"/>
              </a:solidFill>
              <a:latin typeface="Open Sans 2 Bold"/>
              <a:ea typeface="Open Sans 2 Bold"/>
              <a:cs typeface="Open Sans 2 Bold"/>
            </a:endParaRPr>
          </a:p>
          <a:p>
            <a:pPr>
              <a:lnSpc>
                <a:spcPts val="3779"/>
              </a:lnSpc>
            </a:pPr>
            <a:endParaRPr lang="en-US" sz="2700" b="1">
              <a:solidFill>
                <a:srgbClr val="000000"/>
              </a:solidFill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6C9816F5-4EBA-1E28-771A-0E4BC3ECA530}"/>
              </a:ext>
            </a:extLst>
          </p:cNvPr>
          <p:cNvSpPr txBox="1"/>
          <p:nvPr/>
        </p:nvSpPr>
        <p:spPr>
          <a:xfrm>
            <a:off x="8803298" y="7900718"/>
            <a:ext cx="4576239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Outils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suivis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et de gestion</a:t>
            </a:r>
            <a:endParaRPr lang="en-US"/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66DF0DED-C761-30BE-726B-25AD600B71A1}"/>
              </a:ext>
            </a:extLst>
          </p:cNvPr>
          <p:cNvSpPr txBox="1"/>
          <p:nvPr/>
        </p:nvSpPr>
        <p:spPr>
          <a:xfrm>
            <a:off x="95978" y="10227863"/>
            <a:ext cx="796240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Présentée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par : DIA </a:t>
            </a: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Mouhammadou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Afiss</a:t>
            </a:r>
            <a:endParaRPr lang="en-US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BE7A334F-2D4C-5A28-D90C-3EC39BFA6E27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15/48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CE00E8FD-06FE-8548-96C2-E9F7C6D41465}"/>
              </a:ext>
            </a:extLst>
          </p:cNvPr>
          <p:cNvSpPr/>
          <p:nvPr/>
        </p:nvSpPr>
        <p:spPr>
          <a:xfrm rot="-1980000">
            <a:off x="14610270" y="-1830834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10936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B768-BCCD-708D-DC63-07C18F48F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FE153C-4DCA-E5C4-0813-01B26E7077C8}"/>
              </a:ext>
            </a:extLst>
          </p:cNvPr>
          <p:cNvGrpSpPr/>
          <p:nvPr/>
        </p:nvGrpSpPr>
        <p:grpSpPr>
          <a:xfrm>
            <a:off x="-164415" y="-345241"/>
            <a:ext cx="18616829" cy="3489177"/>
            <a:chOff x="0" y="-47625"/>
            <a:chExt cx="4903198" cy="91896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CFA3F4-A394-6844-1F89-2A64132ADAB1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09B01CD-13DF-4312-C271-6F497F3B142F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8" name="Freeform 2">
            <a:extLst>
              <a:ext uri="{FF2B5EF4-FFF2-40B4-BE49-F238E27FC236}">
                <a16:creationId xmlns:a16="http://schemas.microsoft.com/office/drawing/2014/main" id="{2F7D9EE0-FBEB-5757-CEF3-5761A1E10141}"/>
              </a:ext>
            </a:extLst>
          </p:cNvPr>
          <p:cNvSpPr/>
          <p:nvPr/>
        </p:nvSpPr>
        <p:spPr>
          <a:xfrm rot="17280000">
            <a:off x="14362899" y="-4399574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83E6C2D2-CD45-F297-60F7-4EAD18C18B76}"/>
              </a:ext>
            </a:extLst>
          </p:cNvPr>
          <p:cNvSpPr txBox="1"/>
          <p:nvPr/>
        </p:nvSpPr>
        <p:spPr>
          <a:xfrm>
            <a:off x="1055914" y="745671"/>
            <a:ext cx="9440278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>
                <a:latin typeface="Century Gothic"/>
                <a:ea typeface="+mn-lt"/>
                <a:cs typeface="+mn-lt"/>
              </a:rPr>
              <a:t>Documents </a:t>
            </a:r>
            <a:r>
              <a:rPr lang="en-US" sz="7200" b="1" err="1">
                <a:latin typeface="Century Gothic"/>
                <a:ea typeface="+mn-lt"/>
                <a:cs typeface="+mn-lt"/>
              </a:rPr>
              <a:t>produits</a:t>
            </a:r>
            <a:endParaRPr lang="fr-FR" sz="7200">
              <a:latin typeface="Century Gothic"/>
              <a:ea typeface="+mn-lt"/>
              <a:cs typeface="+mn-lt"/>
            </a:endParaRPr>
          </a:p>
        </p:txBody>
      </p:sp>
      <p:sp>
        <p:nvSpPr>
          <p:cNvPr id="11" name="TextBox 41">
            <a:extLst>
              <a:ext uri="{FF2B5EF4-FFF2-40B4-BE49-F238E27FC236}">
                <a16:creationId xmlns:a16="http://schemas.microsoft.com/office/drawing/2014/main" id="{0F70562D-646B-BA6A-9A14-2E4D63124B0A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16/48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90C437-EC44-39B1-8191-F0433C8F4D49}"/>
              </a:ext>
            </a:extLst>
          </p:cNvPr>
          <p:cNvSpPr txBox="1"/>
          <p:nvPr/>
        </p:nvSpPr>
        <p:spPr>
          <a:xfrm>
            <a:off x="631516" y="3399420"/>
            <a:ext cx="6838258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endParaRPr lang="fr-FR" sz="28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3200" b="1"/>
              <a:t> Documents de présentations réalisés</a:t>
            </a:r>
            <a:endParaRPr lang="fr-FR" sz="3200" b="1">
              <a:ea typeface="Calibri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Introduction aux systèmes industriels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La </a:t>
            </a:r>
            <a:r>
              <a:rPr lang="fr-FR" sz="2800" err="1">
                <a:ea typeface="+mn-lt"/>
                <a:cs typeface="+mn-lt"/>
              </a:rPr>
              <a:t>cybersécurité</a:t>
            </a:r>
            <a:r>
              <a:rPr lang="fr-FR" sz="2800">
                <a:ea typeface="+mn-lt"/>
                <a:cs typeface="+mn-lt"/>
              </a:rPr>
              <a:t> dans l'OT 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Normes et référentiels des systèmes industriels </a:t>
            </a:r>
            <a:endParaRPr lang="fr-FR" sz="2800">
              <a:ea typeface="Calibri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Complémentaire référentiels des systèmes industriels</a:t>
            </a:r>
          </a:p>
          <a:p>
            <a:endParaRPr lang="fr-FR" sz="2800">
              <a:ea typeface="Calibri"/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D2A03C-485A-BA6E-9C6C-FBE1A41BFDC8}"/>
              </a:ext>
            </a:extLst>
          </p:cNvPr>
          <p:cNvSpPr txBox="1"/>
          <p:nvPr/>
        </p:nvSpPr>
        <p:spPr>
          <a:xfrm>
            <a:off x="8050642" y="5420185"/>
            <a:ext cx="5456617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endParaRPr lang="fr-FR" sz="3200" b="1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3200" b="1">
                <a:solidFill>
                  <a:schemeClr val="bg1">
                    <a:lumMod val="76000"/>
                  </a:schemeClr>
                </a:solidFill>
              </a:rPr>
              <a:t> Comptes</a:t>
            </a:r>
            <a:r>
              <a:rPr lang="fr-FR" sz="3200" b="1">
                <a:solidFill>
                  <a:schemeClr val="bg1">
                    <a:lumMod val="76000"/>
                  </a:schemeClr>
                </a:solidFill>
                <a:ea typeface="+mn-lt"/>
                <a:cs typeface="+mn-lt"/>
              </a:rPr>
              <a:t> rendus de réunions</a:t>
            </a:r>
          </a:p>
          <a:p>
            <a:pPr lvl="2"/>
            <a:r>
              <a:rPr lang="fr-FR" sz="3200" b="1">
                <a:solidFill>
                  <a:schemeClr val="bg1">
                    <a:lumMod val="76000"/>
                  </a:schemeClr>
                </a:solidFill>
                <a:ea typeface="+mn-lt"/>
                <a:cs typeface="+mn-lt"/>
              </a:rPr>
              <a:t>suivi précis :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solidFill>
                  <a:schemeClr val="bg1">
                    <a:lumMod val="76000"/>
                  </a:schemeClr>
                </a:solidFill>
                <a:ea typeface="+mn-lt"/>
                <a:cs typeface="+mn-lt"/>
              </a:rPr>
              <a:t>L'avancement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solidFill>
                  <a:schemeClr val="bg1">
                    <a:lumMod val="76000"/>
                  </a:schemeClr>
                </a:solidFill>
                <a:ea typeface="+mn-lt"/>
                <a:cs typeface="+mn-lt"/>
              </a:rPr>
              <a:t>Décisions prises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solidFill>
                  <a:schemeClr val="bg1">
                    <a:lumMod val="76000"/>
                  </a:schemeClr>
                </a:solidFill>
                <a:ea typeface="+mn-lt"/>
                <a:cs typeface="+mn-lt"/>
              </a:rPr>
              <a:t>Des prochaines étapes 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479922BF-5FEB-534F-A0D2-9AD484F04677}"/>
              </a:ext>
            </a:extLst>
          </p:cNvPr>
          <p:cNvSpPr txBox="1"/>
          <p:nvPr/>
        </p:nvSpPr>
        <p:spPr>
          <a:xfrm>
            <a:off x="229497" y="10035064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Réalisations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livrables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1/3</a:t>
            </a: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</p:spTree>
    <p:extLst>
      <p:ext uri="{BB962C8B-B14F-4D97-AF65-F5344CB8AC3E}">
        <p14:creationId xmlns:p14="http://schemas.microsoft.com/office/powerpoint/2010/main" val="291693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0177" y="3323675"/>
            <a:ext cx="8435530" cy="396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présentation du </a:t>
            </a:r>
            <a:r>
              <a:rPr lang="en-US" sz="235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500177" y="48098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500177" y="5552974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500177" y="6296074"/>
            <a:ext cx="4980617" cy="36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35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 err="1">
              <a:solidFill>
                <a:srgbClr val="000000"/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/>
          </a:p>
        </p:txBody>
      </p:sp>
      <p:sp>
        <p:nvSpPr>
          <p:cNvPr id="28" name="TextBox 33">
            <a:extLst>
              <a:ext uri="{FF2B5EF4-FFF2-40B4-BE49-F238E27FC236}">
                <a16:creationId xmlns:a16="http://schemas.microsoft.com/office/drawing/2014/main" id="{AE7F7865-7D6A-6841-81D0-1E8C580949B5}"/>
              </a:ext>
            </a:extLst>
          </p:cNvPr>
          <p:cNvSpPr txBox="1"/>
          <p:nvPr/>
        </p:nvSpPr>
        <p:spPr>
          <a:xfrm>
            <a:off x="16863745" y="9651405"/>
            <a:ext cx="95973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2/48</a:t>
            </a:r>
            <a:endParaRPr lang="en-US" sz="1900">
              <a:solidFill>
                <a:srgbClr val="000000"/>
              </a:solidFill>
              <a:latin typeface="Open Sans 1"/>
              <a:ea typeface="Open Sans 1"/>
              <a:cs typeface="Open Sans 1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B768-BCCD-708D-DC63-07C18F48F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FE153C-4DCA-E5C4-0813-01B26E7077C8}"/>
              </a:ext>
            </a:extLst>
          </p:cNvPr>
          <p:cNvGrpSpPr/>
          <p:nvPr/>
        </p:nvGrpSpPr>
        <p:grpSpPr>
          <a:xfrm>
            <a:off x="-164415" y="-345241"/>
            <a:ext cx="18616829" cy="3489177"/>
            <a:chOff x="0" y="-47625"/>
            <a:chExt cx="4903198" cy="91896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CFA3F4-A394-6844-1F89-2A64132ADAB1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09B01CD-13DF-4312-C271-6F497F3B142F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8" name="Freeform 2">
            <a:extLst>
              <a:ext uri="{FF2B5EF4-FFF2-40B4-BE49-F238E27FC236}">
                <a16:creationId xmlns:a16="http://schemas.microsoft.com/office/drawing/2014/main" id="{2F7D9EE0-FBEB-5757-CEF3-5761A1E10141}"/>
              </a:ext>
            </a:extLst>
          </p:cNvPr>
          <p:cNvSpPr/>
          <p:nvPr/>
        </p:nvSpPr>
        <p:spPr>
          <a:xfrm rot="17280000">
            <a:off x="14362899" y="-4399574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83E6C2D2-CD45-F297-60F7-4EAD18C18B76}"/>
              </a:ext>
            </a:extLst>
          </p:cNvPr>
          <p:cNvSpPr txBox="1"/>
          <p:nvPr/>
        </p:nvSpPr>
        <p:spPr>
          <a:xfrm>
            <a:off x="1055914" y="745671"/>
            <a:ext cx="9440278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>
                <a:latin typeface="Century Gothic"/>
                <a:ea typeface="+mn-lt"/>
                <a:cs typeface="+mn-lt"/>
              </a:rPr>
              <a:t>Documents </a:t>
            </a:r>
            <a:r>
              <a:rPr lang="en-US" sz="7200" b="1" err="1">
                <a:latin typeface="Century Gothic"/>
                <a:ea typeface="+mn-lt"/>
                <a:cs typeface="+mn-lt"/>
              </a:rPr>
              <a:t>produits</a:t>
            </a:r>
            <a:endParaRPr lang="fr-FR" sz="7200">
              <a:latin typeface="Century Gothic"/>
              <a:ea typeface="+mn-lt"/>
              <a:cs typeface="+mn-lt"/>
            </a:endParaRPr>
          </a:p>
        </p:txBody>
      </p:sp>
      <p:sp>
        <p:nvSpPr>
          <p:cNvPr id="11" name="TextBox 41">
            <a:extLst>
              <a:ext uri="{FF2B5EF4-FFF2-40B4-BE49-F238E27FC236}">
                <a16:creationId xmlns:a16="http://schemas.microsoft.com/office/drawing/2014/main" id="{0F70562D-646B-BA6A-9A14-2E4D63124B0A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17/48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90C437-EC44-39B1-8191-F0433C8F4D49}"/>
              </a:ext>
            </a:extLst>
          </p:cNvPr>
          <p:cNvSpPr txBox="1"/>
          <p:nvPr/>
        </p:nvSpPr>
        <p:spPr>
          <a:xfrm>
            <a:off x="631516" y="3399420"/>
            <a:ext cx="6838258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endParaRPr lang="fr-FR" sz="28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3200" b="1"/>
              <a:t> Documents de présentations réalisés</a:t>
            </a:r>
            <a:endParaRPr lang="fr-FR" sz="3200" b="1">
              <a:ea typeface="Calibri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Introduction aux systèmes industriels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La </a:t>
            </a:r>
            <a:r>
              <a:rPr lang="fr-FR" sz="2800" err="1">
                <a:ea typeface="+mn-lt"/>
                <a:cs typeface="+mn-lt"/>
              </a:rPr>
              <a:t>cybersécurité</a:t>
            </a:r>
            <a:r>
              <a:rPr lang="fr-FR" sz="2800">
                <a:ea typeface="+mn-lt"/>
                <a:cs typeface="+mn-lt"/>
              </a:rPr>
              <a:t> dans l'OT 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Normes et référentiels des systèmes industriels </a:t>
            </a:r>
            <a:endParaRPr lang="fr-FR" sz="2800">
              <a:ea typeface="Calibri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Complémentaire référentiels des systèmes industriels</a:t>
            </a:r>
          </a:p>
          <a:p>
            <a:endParaRPr lang="fr-FR" sz="2800">
              <a:ea typeface="Calibri"/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D2A03C-485A-BA6E-9C6C-FBE1A41BFDC8}"/>
              </a:ext>
            </a:extLst>
          </p:cNvPr>
          <p:cNvSpPr txBox="1"/>
          <p:nvPr/>
        </p:nvSpPr>
        <p:spPr>
          <a:xfrm>
            <a:off x="8050642" y="5420185"/>
            <a:ext cx="5456617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endParaRPr lang="fr-FR" sz="3200" b="1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3200" b="1"/>
              <a:t> Comptes</a:t>
            </a:r>
            <a:r>
              <a:rPr lang="fr-FR" sz="3200" b="1">
                <a:ea typeface="+mn-lt"/>
                <a:cs typeface="+mn-lt"/>
              </a:rPr>
              <a:t> rendus de réunions</a:t>
            </a:r>
          </a:p>
          <a:p>
            <a:pPr lvl="2"/>
            <a:r>
              <a:rPr lang="fr-FR" sz="3200" b="1">
                <a:ea typeface="+mn-lt"/>
                <a:cs typeface="+mn-lt"/>
              </a:rPr>
              <a:t>suivi précis :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L'avancement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Décisions prises</a:t>
            </a:r>
          </a:p>
          <a:p>
            <a:pPr marL="914400" lvl="1" indent="-457200">
              <a:buFont typeface="Courier New"/>
              <a:buChar char="o"/>
            </a:pPr>
            <a:r>
              <a:rPr lang="fr-FR" sz="2800">
                <a:ea typeface="+mn-lt"/>
                <a:cs typeface="+mn-lt"/>
              </a:rPr>
              <a:t>Des prochaines étapes 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479922BF-5FEB-534F-A0D2-9AD484F04677}"/>
              </a:ext>
            </a:extLst>
          </p:cNvPr>
          <p:cNvSpPr txBox="1"/>
          <p:nvPr/>
        </p:nvSpPr>
        <p:spPr>
          <a:xfrm>
            <a:off x="229497" y="10035064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Réalisations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livrables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1/3</a:t>
            </a: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</p:spTree>
    <p:extLst>
      <p:ext uri="{BB962C8B-B14F-4D97-AF65-F5344CB8AC3E}">
        <p14:creationId xmlns:p14="http://schemas.microsoft.com/office/powerpoint/2010/main" val="4137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F49DA4-5C63-E613-0B70-1919B2D3A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6558FA-45FE-78AE-7076-A019AD9F2422}"/>
              </a:ext>
            </a:extLst>
          </p:cNvPr>
          <p:cNvGrpSpPr/>
          <p:nvPr/>
        </p:nvGrpSpPr>
        <p:grpSpPr>
          <a:xfrm>
            <a:off x="9141801" y="-221673"/>
            <a:ext cx="10325615" cy="10820143"/>
            <a:chOff x="0" y="-47625"/>
            <a:chExt cx="2719504" cy="284975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FACE159-6339-F37E-5CC0-33A27F6EEDCA}"/>
                </a:ext>
              </a:extLst>
            </p:cNvPr>
            <p:cNvSpPr/>
            <p:nvPr/>
          </p:nvSpPr>
          <p:spPr>
            <a:xfrm>
              <a:off x="0" y="0"/>
              <a:ext cx="2454591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E77688-6A07-3D5E-1A1E-327D8A1928F3}"/>
                </a:ext>
              </a:extLst>
            </p:cNvPr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A49E73A-C8A7-D0B9-FBBE-B8224CDC9313}"/>
              </a:ext>
            </a:extLst>
          </p:cNvPr>
          <p:cNvGrpSpPr/>
          <p:nvPr/>
        </p:nvGrpSpPr>
        <p:grpSpPr>
          <a:xfrm>
            <a:off x="9071472" y="2247900"/>
            <a:ext cx="129901" cy="6370320"/>
            <a:chOff x="0" y="0"/>
            <a:chExt cx="34213" cy="2167467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69C36FD-3855-81F2-C7CA-1000E4584312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ECDBA6D-DB0E-C15D-FA54-6A3509C7E9E5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32E32504-32DE-D026-545D-9F23645D07A5}"/>
              </a:ext>
            </a:extLst>
          </p:cNvPr>
          <p:cNvSpPr txBox="1"/>
          <p:nvPr/>
        </p:nvSpPr>
        <p:spPr>
          <a:xfrm>
            <a:off x="16191448" y="9462727"/>
            <a:ext cx="106785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18/48</a:t>
            </a:r>
            <a:endParaRPr lang="en-US"/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6003426C-CDCD-6F2A-65CF-0DD26C415F9D}"/>
              </a:ext>
            </a:extLst>
          </p:cNvPr>
          <p:cNvSpPr/>
          <p:nvPr/>
        </p:nvSpPr>
        <p:spPr>
          <a:xfrm rot="3240000">
            <a:off x="-4502193" y="-7046418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13A3DE7E-9629-40ED-E028-A6E5976A6279}"/>
              </a:ext>
            </a:extLst>
          </p:cNvPr>
          <p:cNvSpPr txBox="1"/>
          <p:nvPr/>
        </p:nvSpPr>
        <p:spPr>
          <a:xfrm>
            <a:off x="9582075" y="807455"/>
            <a:ext cx="10278393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6600" b="1" err="1">
                <a:latin typeface="Century Gothic"/>
                <a:ea typeface="+mn-lt"/>
                <a:cs typeface="+mn-lt"/>
              </a:rPr>
              <a:t>Contenus</a:t>
            </a:r>
            <a:r>
              <a:rPr lang="en-US" sz="6600" b="1">
                <a:latin typeface="Century Gothic"/>
                <a:ea typeface="+mn-lt"/>
                <a:cs typeface="+mn-lt"/>
              </a:rPr>
              <a:t> Technique </a:t>
            </a:r>
            <a:endParaRPr lang="en-US" sz="6600" b="1">
              <a:latin typeface="Century Gothic"/>
              <a:ea typeface="Calibri"/>
              <a:cs typeface="Calibri"/>
            </a:endParaRPr>
          </a:p>
        </p:txBody>
      </p:sp>
      <p:sp>
        <p:nvSpPr>
          <p:cNvPr id="9" name="ZoneTexte 5">
            <a:extLst>
              <a:ext uri="{FF2B5EF4-FFF2-40B4-BE49-F238E27FC236}">
                <a16:creationId xmlns:a16="http://schemas.microsoft.com/office/drawing/2014/main" id="{649EBBD4-14DB-2B4D-BF81-8387BA999616}"/>
              </a:ext>
            </a:extLst>
          </p:cNvPr>
          <p:cNvSpPr txBox="1"/>
          <p:nvPr/>
        </p:nvSpPr>
        <p:spPr>
          <a:xfrm>
            <a:off x="9489328" y="3069519"/>
            <a:ext cx="8507628" cy="53860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endParaRPr lang="fr-FR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/>
              <a:t>Rédaction de documents détaillants les attaques</a:t>
            </a:r>
            <a:endParaRPr lang="fr-FR" sz="3200" b="1">
              <a:ea typeface="+mn-lt"/>
              <a:cs typeface="+mn-lt"/>
            </a:endParaRPr>
          </a:p>
          <a:p>
            <a:endParaRPr lang="fr-FR" sz="3200" b="1"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fr-FR" sz="3200">
                <a:ea typeface="+mn-lt"/>
                <a:cs typeface="+mn-lt"/>
              </a:rPr>
              <a:t>Attaque </a:t>
            </a:r>
            <a:r>
              <a:rPr lang="fr-FR" sz="3200" err="1">
                <a:ea typeface="+mn-lt"/>
                <a:cs typeface="+mn-lt"/>
              </a:rPr>
              <a:t>DDoS</a:t>
            </a:r>
            <a:r>
              <a:rPr lang="fr-FR" sz="3200">
                <a:ea typeface="+mn-lt"/>
                <a:cs typeface="+mn-lt"/>
              </a:rPr>
              <a:t> sur ICSSIM (32 pages)</a:t>
            </a:r>
          </a:p>
          <a:p>
            <a:pPr marL="914400" lvl="1" indent="-457200">
              <a:buFont typeface="Courier New"/>
              <a:buChar char="o"/>
            </a:pPr>
            <a:endParaRPr lang="fr-FR" sz="3200"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fr-FR" sz="3200">
                <a:ea typeface="+mn-lt"/>
                <a:cs typeface="+mn-lt"/>
              </a:rPr>
              <a:t>Attaque MITM sur </a:t>
            </a:r>
            <a:r>
              <a:rPr lang="fr-FR" sz="3200" err="1">
                <a:ea typeface="+mn-lt"/>
                <a:cs typeface="+mn-lt"/>
              </a:rPr>
              <a:t>Factory</a:t>
            </a:r>
            <a:r>
              <a:rPr lang="fr-FR" sz="3200">
                <a:ea typeface="+mn-lt"/>
                <a:cs typeface="+mn-lt"/>
              </a:rPr>
              <a:t> IO (15 pages)</a:t>
            </a:r>
          </a:p>
          <a:p>
            <a:pPr marL="914400" lvl="1" indent="-457200">
              <a:buFont typeface="Courier New"/>
              <a:buChar char="o"/>
            </a:pPr>
            <a:endParaRPr lang="fr-FR" sz="3200"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fr-FR" sz="3200">
                <a:ea typeface="+mn-lt"/>
                <a:cs typeface="+mn-lt"/>
              </a:rPr>
              <a:t>Attaque par script sur </a:t>
            </a:r>
            <a:r>
              <a:rPr lang="fr-FR" sz="3200" err="1">
                <a:ea typeface="+mn-lt"/>
                <a:cs typeface="+mn-lt"/>
              </a:rPr>
              <a:t>Factory</a:t>
            </a:r>
            <a:r>
              <a:rPr lang="fr-FR" sz="3200">
                <a:ea typeface="+mn-lt"/>
                <a:cs typeface="+mn-lt"/>
              </a:rPr>
              <a:t> IO (14 pages)</a:t>
            </a:r>
          </a:p>
          <a:p>
            <a:pPr marL="914400" lvl="1" indent="-457200">
              <a:buFont typeface="Courier New"/>
              <a:buChar char="o"/>
            </a:pPr>
            <a:endParaRPr lang="fr-FR" sz="3200">
              <a:ea typeface="+mn-lt"/>
              <a:cs typeface="+mn-lt"/>
            </a:endParaRPr>
          </a:p>
          <a:p>
            <a:endParaRPr lang="fr-FR" sz="2800">
              <a:ea typeface="+mn-lt"/>
              <a:cs typeface="+mn-lt"/>
            </a:endParaRPr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03BB9391-80C8-6866-66A8-5655F5DF8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62" y="230785"/>
            <a:ext cx="6593084" cy="9389625"/>
          </a:xfrm>
          <a:prstGeom prst="rect">
            <a:avLst/>
          </a:prstGeom>
          <a:ln w="60325">
            <a:solidFill>
              <a:schemeClr val="tx1"/>
            </a:solidFill>
          </a:ln>
        </p:spPr>
      </p:pic>
      <p:sp>
        <p:nvSpPr>
          <p:cNvPr id="14" name="TextBox 23">
            <a:extLst>
              <a:ext uri="{FF2B5EF4-FFF2-40B4-BE49-F238E27FC236}">
                <a16:creationId xmlns:a16="http://schemas.microsoft.com/office/drawing/2014/main" id="{BCED724C-BBD4-D74A-8C70-8C768CCB6DB3}"/>
              </a:ext>
            </a:extLst>
          </p:cNvPr>
          <p:cNvSpPr txBox="1"/>
          <p:nvPr/>
        </p:nvSpPr>
        <p:spPr>
          <a:xfrm>
            <a:off x="229497" y="10035064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Réalisations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livrables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2/3</a:t>
            </a: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</p:spTree>
    <p:extLst>
      <p:ext uri="{BB962C8B-B14F-4D97-AF65-F5344CB8AC3E}">
        <p14:creationId xmlns:p14="http://schemas.microsoft.com/office/powerpoint/2010/main" val="9604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A98A6-7D93-A2CF-3DCB-43EB43B1C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0A41C1-857F-DF3D-4EA5-C3BDFB719AD3}"/>
              </a:ext>
            </a:extLst>
          </p:cNvPr>
          <p:cNvGrpSpPr/>
          <p:nvPr/>
        </p:nvGrpSpPr>
        <p:grpSpPr>
          <a:xfrm>
            <a:off x="-164415" y="-164415"/>
            <a:ext cx="18616829" cy="3308351"/>
            <a:chOff x="0" y="0"/>
            <a:chExt cx="4903198" cy="8713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32E9CEA-3549-254F-1C35-8FAAFC31AD5D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578D08B-C18D-6003-8E99-99AF1DDFC269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C0573A29-6E9E-067E-3227-C012C4D82873}"/>
              </a:ext>
            </a:extLst>
          </p:cNvPr>
          <p:cNvSpPr txBox="1"/>
          <p:nvPr/>
        </p:nvSpPr>
        <p:spPr>
          <a:xfrm>
            <a:off x="1055914" y="745671"/>
            <a:ext cx="9440278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 err="1">
                <a:latin typeface="Century Gothic"/>
                <a:ea typeface="+mn-lt"/>
                <a:cs typeface="+mn-lt"/>
              </a:rPr>
              <a:t>Outils</a:t>
            </a:r>
            <a:r>
              <a:rPr lang="en-US" sz="7200" b="1">
                <a:latin typeface="Century Gothic"/>
                <a:ea typeface="+mn-lt"/>
                <a:cs typeface="+mn-lt"/>
              </a:rPr>
              <a:t> de </a:t>
            </a:r>
            <a:r>
              <a:rPr lang="en-US" sz="7200" b="1" err="1">
                <a:latin typeface="Century Gothic"/>
                <a:ea typeface="+mn-lt"/>
                <a:cs typeface="+mn-lt"/>
              </a:rPr>
              <a:t>suivi</a:t>
            </a:r>
            <a:r>
              <a:rPr lang="en-US" sz="7200" b="1">
                <a:latin typeface="Century Gothic"/>
                <a:ea typeface="+mn-lt"/>
                <a:cs typeface="+mn-lt"/>
              </a:rPr>
              <a:t> et de gestion</a:t>
            </a:r>
            <a:endParaRPr lang="fr-FR" sz="7200">
              <a:latin typeface="Century Gothic"/>
              <a:ea typeface="Calibri"/>
              <a:cs typeface="Calibri"/>
            </a:endParaRPr>
          </a:p>
        </p:txBody>
      </p:sp>
      <p:sp>
        <p:nvSpPr>
          <p:cNvPr id="11" name="TextBox 41">
            <a:extLst>
              <a:ext uri="{FF2B5EF4-FFF2-40B4-BE49-F238E27FC236}">
                <a16:creationId xmlns:a16="http://schemas.microsoft.com/office/drawing/2014/main" id="{E925E317-B4E6-B5A4-0042-116ED76E7079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19/48</a:t>
            </a:r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DBBD4C-7770-C075-A66F-39B19B0EBDE4}"/>
              </a:ext>
            </a:extLst>
          </p:cNvPr>
          <p:cNvSpPr txBox="1"/>
          <p:nvPr/>
        </p:nvSpPr>
        <p:spPr>
          <a:xfrm>
            <a:off x="458986" y="3377855"/>
            <a:ext cx="16369033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endParaRPr lang="fr-FR" sz="2800"/>
          </a:p>
          <a:p>
            <a:pPr>
              <a:buFont typeface="Arial" panose="020B0604020202020204" pitchFamily="34" charset="0"/>
              <a:buChar char="•"/>
            </a:pPr>
            <a:r>
              <a:rPr lang="fr-FR" sz="3200" b="1"/>
              <a:t> Un</a:t>
            </a:r>
            <a:r>
              <a:rPr lang="fr-FR" sz="3200" b="1">
                <a:ea typeface="+mn-lt"/>
                <a:cs typeface="+mn-lt"/>
              </a:rPr>
              <a:t> tableau de tâches centralisées</a:t>
            </a:r>
            <a:endParaRPr lang="fr-FR" sz="3200" b="1">
              <a:ea typeface="Calibri"/>
              <a:cs typeface="Calibri"/>
            </a:endParaRPr>
          </a:p>
          <a:p>
            <a:r>
              <a:rPr lang="fr-FR" sz="2800">
                <a:ea typeface="+mn-lt"/>
                <a:cs typeface="+mn-lt"/>
              </a:rPr>
              <a:t>  - Visualiser l’ensemble des contributions du groupe (type Matrice RACI ou GANTT simplifié)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6D0D8F2-4275-00BD-80E4-350E5ECEDA5E}"/>
              </a:ext>
            </a:extLst>
          </p:cNvPr>
          <p:cNvSpPr txBox="1"/>
          <p:nvPr/>
        </p:nvSpPr>
        <p:spPr>
          <a:xfrm>
            <a:off x="229497" y="10035064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Réalisations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livrables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3/3</a:t>
            </a: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pic>
        <p:nvPicPr>
          <p:cNvPr id="13" name="Image 12" descr="Une image contenant texte, capture d’écran, nombre, affichage&#10;&#10;Le contenu généré par l’IA peut être incorrect.">
            <a:extLst>
              <a:ext uri="{FF2B5EF4-FFF2-40B4-BE49-F238E27FC236}">
                <a16:creationId xmlns:a16="http://schemas.microsoft.com/office/drawing/2014/main" id="{549AA46D-B326-3A07-C098-CE8226FD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17" y="5146106"/>
            <a:ext cx="13897334" cy="3876675"/>
          </a:xfrm>
          <a:prstGeom prst="rect">
            <a:avLst/>
          </a:prstGeom>
        </p:spPr>
      </p:pic>
      <p:sp>
        <p:nvSpPr>
          <p:cNvPr id="6" name="Freeform 2">
            <a:extLst>
              <a:ext uri="{FF2B5EF4-FFF2-40B4-BE49-F238E27FC236}">
                <a16:creationId xmlns:a16="http://schemas.microsoft.com/office/drawing/2014/main" id="{0B6C4B21-C328-93B0-3F10-86679BDB1135}"/>
              </a:ext>
            </a:extLst>
          </p:cNvPr>
          <p:cNvSpPr/>
          <p:nvPr/>
        </p:nvSpPr>
        <p:spPr>
          <a:xfrm rot="17280000">
            <a:off x="14702710" y="-5727925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69143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5709F-EDBA-502F-B6B1-BA572E49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02334D-87AC-2508-1759-80EC530CEC3A}"/>
              </a:ext>
            </a:extLst>
          </p:cNvPr>
          <p:cNvGrpSpPr/>
          <p:nvPr/>
        </p:nvGrpSpPr>
        <p:grpSpPr>
          <a:xfrm>
            <a:off x="-164415" y="-164415"/>
            <a:ext cx="18616829" cy="3308351"/>
            <a:chOff x="0" y="0"/>
            <a:chExt cx="4903198" cy="8713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5B6C81-4892-00C8-83D3-63D37F49BA9D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F23F635-B98F-C269-56B4-71C9531C610D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5E4BEB6E-F043-3600-41CE-DE1F4B7E0D75}"/>
              </a:ext>
            </a:extLst>
          </p:cNvPr>
          <p:cNvSpPr txBox="1"/>
          <p:nvPr/>
        </p:nvSpPr>
        <p:spPr>
          <a:xfrm>
            <a:off x="1055914" y="745671"/>
            <a:ext cx="9440278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 err="1">
                <a:latin typeface="Century Gothic"/>
                <a:ea typeface="+mn-lt"/>
                <a:cs typeface="+mn-lt"/>
              </a:rPr>
              <a:t>Outils</a:t>
            </a:r>
            <a:r>
              <a:rPr lang="en-US" sz="7200" b="1">
                <a:latin typeface="Century Gothic"/>
                <a:ea typeface="+mn-lt"/>
                <a:cs typeface="+mn-lt"/>
              </a:rPr>
              <a:t> de </a:t>
            </a:r>
            <a:r>
              <a:rPr lang="en-US" sz="7200" b="1" err="1">
                <a:latin typeface="Century Gothic"/>
                <a:ea typeface="+mn-lt"/>
                <a:cs typeface="+mn-lt"/>
              </a:rPr>
              <a:t>suivi</a:t>
            </a:r>
            <a:r>
              <a:rPr lang="en-US" sz="7200" b="1">
                <a:latin typeface="Century Gothic"/>
                <a:ea typeface="+mn-lt"/>
                <a:cs typeface="+mn-lt"/>
              </a:rPr>
              <a:t> et de gestion</a:t>
            </a:r>
            <a:endParaRPr lang="fr-FR" sz="7200">
              <a:latin typeface="Century Gothic"/>
              <a:ea typeface="Calibri"/>
              <a:cs typeface="Calibri"/>
            </a:endParaRPr>
          </a:p>
        </p:txBody>
      </p:sp>
      <p:sp>
        <p:nvSpPr>
          <p:cNvPr id="11" name="TextBox 41">
            <a:extLst>
              <a:ext uri="{FF2B5EF4-FFF2-40B4-BE49-F238E27FC236}">
                <a16:creationId xmlns:a16="http://schemas.microsoft.com/office/drawing/2014/main" id="{727E2571-A016-A6D2-B90B-843CA22F3957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20/48</a:t>
            </a:r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D85625-9856-265F-4874-FFD921CF1790}"/>
              </a:ext>
            </a:extLst>
          </p:cNvPr>
          <p:cNvSpPr txBox="1"/>
          <p:nvPr/>
        </p:nvSpPr>
        <p:spPr>
          <a:xfrm>
            <a:off x="221762" y="3162195"/>
            <a:ext cx="8669957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endParaRPr lang="fr-FR" sz="2800"/>
          </a:p>
          <a:p>
            <a:pPr algn="ctr">
              <a:buFont typeface="Arial" panose="020B0604020202020204" pitchFamily="34" charset="0"/>
              <a:buChar char="•"/>
            </a:pPr>
            <a:r>
              <a:rPr lang="fr-FR" sz="3200" b="1"/>
              <a:t> Tableaux </a:t>
            </a:r>
            <a:r>
              <a:rPr lang="fr-FR" sz="3200" b="1" err="1"/>
              <a:t>excel</a:t>
            </a:r>
            <a:r>
              <a:rPr lang="fr-FR" sz="3200" b="1"/>
              <a:t> individuels par membre </a:t>
            </a:r>
            <a:endParaRPr lang="fr-FR" sz="3200" b="1">
              <a:ea typeface="Calibri"/>
              <a:cs typeface="Calibri"/>
            </a:endParaRPr>
          </a:p>
          <a:p>
            <a:pPr algn="ctr"/>
            <a:r>
              <a:rPr lang="fr-FR" sz="2800">
                <a:ea typeface="+mn-lt"/>
                <a:cs typeface="+mn-lt"/>
              </a:rPr>
              <a:t>    -  Planifier et suivre ses tâches personnelles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6A382FBB-D732-A54F-8ADE-4621345A25AA}"/>
              </a:ext>
            </a:extLst>
          </p:cNvPr>
          <p:cNvSpPr txBox="1"/>
          <p:nvPr/>
        </p:nvSpPr>
        <p:spPr>
          <a:xfrm>
            <a:off x="229497" y="10035064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Réalisations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livrables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3/3</a:t>
            </a: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AE1FFA42-78C1-D588-8A87-29D303421ECF}"/>
              </a:ext>
            </a:extLst>
          </p:cNvPr>
          <p:cNvSpPr/>
          <p:nvPr/>
        </p:nvSpPr>
        <p:spPr>
          <a:xfrm rot="17280000">
            <a:off x="14362899" y="-4399574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Image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86268564-C527-E1E4-722E-FF346DA7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810" y="4596890"/>
            <a:ext cx="12703113" cy="51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40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C45CD-0253-8E71-ACC9-AC5C6C44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F382F5-F9E1-331F-0EDA-C8E9029BED27}"/>
              </a:ext>
            </a:extLst>
          </p:cNvPr>
          <p:cNvGrpSpPr/>
          <p:nvPr/>
        </p:nvGrpSpPr>
        <p:grpSpPr>
          <a:xfrm>
            <a:off x="-164415" y="-164415"/>
            <a:ext cx="18616829" cy="3308351"/>
            <a:chOff x="0" y="0"/>
            <a:chExt cx="4903198" cy="8713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089B7F-98EE-CC67-0264-2E58DF754A72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2DA26A2-6A91-7ACA-4623-9BD8C07A2818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4A3B8AB1-F64F-D0E2-AD55-B5C39E8B6B1D}"/>
              </a:ext>
            </a:extLst>
          </p:cNvPr>
          <p:cNvSpPr txBox="1"/>
          <p:nvPr/>
        </p:nvSpPr>
        <p:spPr>
          <a:xfrm>
            <a:off x="1055914" y="745671"/>
            <a:ext cx="9440278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 err="1">
                <a:latin typeface="Century Gothic"/>
                <a:ea typeface="+mn-lt"/>
                <a:cs typeface="+mn-lt"/>
              </a:rPr>
              <a:t>Outils</a:t>
            </a:r>
            <a:r>
              <a:rPr lang="en-US" sz="7200" b="1">
                <a:latin typeface="Century Gothic"/>
                <a:ea typeface="+mn-lt"/>
                <a:cs typeface="+mn-lt"/>
              </a:rPr>
              <a:t> de </a:t>
            </a:r>
            <a:r>
              <a:rPr lang="en-US" sz="7200" b="1" err="1">
                <a:latin typeface="Century Gothic"/>
                <a:ea typeface="+mn-lt"/>
                <a:cs typeface="+mn-lt"/>
              </a:rPr>
              <a:t>suivi</a:t>
            </a:r>
            <a:r>
              <a:rPr lang="en-US" sz="7200" b="1">
                <a:latin typeface="Century Gothic"/>
                <a:ea typeface="+mn-lt"/>
                <a:cs typeface="+mn-lt"/>
              </a:rPr>
              <a:t> et de gestion</a:t>
            </a:r>
            <a:endParaRPr lang="fr-FR" sz="7200">
              <a:latin typeface="Century Gothic"/>
              <a:ea typeface="Calibri"/>
              <a:cs typeface="Calibri"/>
            </a:endParaRPr>
          </a:p>
        </p:txBody>
      </p:sp>
      <p:sp>
        <p:nvSpPr>
          <p:cNvPr id="11" name="TextBox 41">
            <a:extLst>
              <a:ext uri="{FF2B5EF4-FFF2-40B4-BE49-F238E27FC236}">
                <a16:creationId xmlns:a16="http://schemas.microsoft.com/office/drawing/2014/main" id="{D5A75EA4-0692-9407-11E5-7D6E87813691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21/48</a:t>
            </a:r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BDCEFD9-155D-577F-4E9B-7122E80CDDE7}"/>
              </a:ext>
            </a:extLst>
          </p:cNvPr>
          <p:cNvSpPr txBox="1"/>
          <p:nvPr/>
        </p:nvSpPr>
        <p:spPr>
          <a:xfrm>
            <a:off x="221762" y="3084965"/>
            <a:ext cx="8669957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endParaRPr lang="fr-FR" sz="2800"/>
          </a:p>
          <a:p>
            <a:pPr algn="ctr">
              <a:buFont typeface="Arial" panose="020B0604020202020204" pitchFamily="34" charset="0"/>
              <a:buChar char="•"/>
            </a:pPr>
            <a:r>
              <a:rPr lang="fr-FR" sz="3200" b="1"/>
              <a:t> Tableaux </a:t>
            </a:r>
            <a:r>
              <a:rPr lang="fr-FR" sz="3200" b="1" err="1"/>
              <a:t>excel</a:t>
            </a:r>
            <a:r>
              <a:rPr lang="fr-FR" sz="3200" b="1"/>
              <a:t> individuels par membre </a:t>
            </a:r>
            <a:endParaRPr lang="fr-FR" sz="3200" b="1">
              <a:ea typeface="+mn-lt"/>
              <a:cs typeface="+mn-lt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F680534-0350-9C94-F00E-228102640DC8}"/>
              </a:ext>
            </a:extLst>
          </p:cNvPr>
          <p:cNvSpPr txBox="1"/>
          <p:nvPr/>
        </p:nvSpPr>
        <p:spPr>
          <a:xfrm>
            <a:off x="229497" y="10035064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Réalisations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livrables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3/3</a:t>
            </a: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pic>
        <p:nvPicPr>
          <p:cNvPr id="6" name="Image 5" descr="Une image contenant texte, nombr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6916A94-85E2-0367-D210-8C4522F0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85" y="4451283"/>
            <a:ext cx="9195399" cy="4740574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F84C19E-C109-CE32-24B4-84FA21EB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806" y="7011891"/>
            <a:ext cx="4791973" cy="1366208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BCD9093E-3522-EBE3-C6C1-D33B91AB215E}"/>
              </a:ext>
            </a:extLst>
          </p:cNvPr>
          <p:cNvSpPr/>
          <p:nvPr/>
        </p:nvSpPr>
        <p:spPr>
          <a:xfrm rot="17280000">
            <a:off x="14362899" y="-4399574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8320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3AB71-5845-DE83-E12B-CDFDAAD7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F1CC2A0-5FF4-ACED-F6B6-8DE029D04007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066FEEA-0278-CFFB-55AD-811936EBB06F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EE104E1-B044-CF72-56F7-9E0F2226B8F0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8CBB97A-E058-9133-5781-867351C6ECA2}"/>
              </a:ext>
            </a:extLst>
          </p:cNvPr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10DE723-10E9-90AD-C312-79DB99A6AF59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B6D11D2-D4B5-B80A-7E03-B388092B4075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3AD29EA-9057-AC89-E483-9DCB09CD3387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21349C8A-B47D-7193-DCCE-1EF493BCB3EE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59477B4-C895-AD2F-3DB5-A6441BA55C99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9D06C29-2313-0549-F48B-217F142C1809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ABDDA3-1A1D-0C13-D986-A1A151D6212E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0771E69-CC32-D163-DAB3-B0CB1BB36491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71F9BE1-FCF6-AA96-961E-0D5157D015D0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D57097A-0AA2-DF80-823F-2A9144F66641}"/>
              </a:ext>
            </a:extLst>
          </p:cNvPr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4EEFCB8-C6C6-91D0-6235-02CF8A9D64BE}"/>
              </a:ext>
            </a:extLst>
          </p:cNvPr>
          <p:cNvSpPr txBox="1"/>
          <p:nvPr/>
        </p:nvSpPr>
        <p:spPr>
          <a:xfrm>
            <a:off x="1871280" y="4809874"/>
            <a:ext cx="4980605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32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32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EDC0CE6-6A9B-2D94-7302-1FAC664FC8EA}"/>
              </a:ext>
            </a:extLst>
          </p:cNvPr>
          <p:cNvSpPr txBox="1"/>
          <p:nvPr/>
        </p:nvSpPr>
        <p:spPr>
          <a:xfrm>
            <a:off x="1500177" y="5552974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EBBC833-3DFF-F720-225D-B0D603EA78E7}"/>
              </a:ext>
            </a:extLst>
          </p:cNvPr>
          <p:cNvSpPr txBox="1"/>
          <p:nvPr/>
        </p:nvSpPr>
        <p:spPr>
          <a:xfrm>
            <a:off x="1500177" y="62960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400">
              <a:solidFill>
                <a:srgbClr val="BFBFBF"/>
              </a:solidFill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6F4A0B21-56ED-96FA-6F8D-FBA41DCEC730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 sz="2400">
              <a:solidFill>
                <a:srgbClr val="BFBFBF"/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4EE16D29-983D-F85B-2B4C-15A78CD6CE4E}"/>
              </a:ext>
            </a:extLst>
          </p:cNvPr>
          <p:cNvSpPr txBox="1"/>
          <p:nvPr/>
        </p:nvSpPr>
        <p:spPr>
          <a:xfrm>
            <a:off x="1500177" y="3443319"/>
            <a:ext cx="6149530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>
              <a:solidFill>
                <a:schemeClr val="bg1">
                  <a:lumMod val="76000"/>
                </a:schemeClr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17" name="TextBox 41">
            <a:extLst>
              <a:ext uri="{FF2B5EF4-FFF2-40B4-BE49-F238E27FC236}">
                <a16:creationId xmlns:a16="http://schemas.microsoft.com/office/drawing/2014/main" id="{68B4E13E-DB65-E543-5990-9B6F4CF4D93A}"/>
              </a:ext>
            </a:extLst>
          </p:cNvPr>
          <p:cNvSpPr txBox="1"/>
          <p:nvPr/>
        </p:nvSpPr>
        <p:spPr>
          <a:xfrm>
            <a:off x="16932854" y="9400943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22/48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6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DF02D-06C5-7496-4245-CC4FB33C5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0797DBD-0FF2-9F52-4E85-6EDB373B19A2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FB8757A-6A01-7629-D7C3-E51DA713814C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0C9D6FC-313A-CC5D-D0DB-5058B3166357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7B00472-C9F4-8A00-74C8-8556B10F85FB}"/>
              </a:ext>
            </a:extLst>
          </p:cNvPr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C98A0A42-C06A-0D88-3765-5B83A801D001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5448344-509D-1090-12D2-9E6F8C12ECE1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906FD1F3-61FD-F195-40BE-00A376E5B2E0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F46CAD2D-C121-835D-DA8B-47875E3D3E36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12103B6D-8454-CC46-B5E8-E00B5F426DBC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13FCC48-357A-9C7F-F562-1DD9969A53B9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DB08F30-0688-3C00-40DB-D4188EEC502C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EDFA9BD-7029-3304-60D1-2D416EB8755A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4A7A32C-1DD2-2768-D03A-E4376CC2945F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DFD4C3B-5E47-08E0-0FD7-F74EFA108B31}"/>
              </a:ext>
            </a:extLst>
          </p:cNvPr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12C4DAC-6323-7C88-BE74-9615865E5297}"/>
              </a:ext>
            </a:extLst>
          </p:cNvPr>
          <p:cNvSpPr txBox="1"/>
          <p:nvPr/>
        </p:nvSpPr>
        <p:spPr>
          <a:xfrm>
            <a:off x="1921740" y="5652144"/>
            <a:ext cx="4741141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3200" b="1" err="1"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AA34A28-2C0B-F524-E455-FDFCD276AA67}"/>
              </a:ext>
            </a:extLst>
          </p:cNvPr>
          <p:cNvSpPr txBox="1"/>
          <p:nvPr/>
        </p:nvSpPr>
        <p:spPr>
          <a:xfrm>
            <a:off x="1500177" y="62960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24F4535-E166-EAF7-1287-F646F899BA49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18E51BFE-0EF1-AA18-3370-771D64F4BAB2}"/>
              </a:ext>
            </a:extLst>
          </p:cNvPr>
          <p:cNvSpPr txBox="1"/>
          <p:nvPr/>
        </p:nvSpPr>
        <p:spPr>
          <a:xfrm>
            <a:off x="1500176" y="4864042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>
              <a:solidFill>
                <a:srgbClr val="BFBFBF"/>
              </a:solidFill>
              <a:ea typeface="Calibri"/>
              <a:cs typeface="Calibri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186AC56-3593-9A38-4391-DA8CA1FBBAB7}"/>
              </a:ext>
            </a:extLst>
          </p:cNvPr>
          <p:cNvSpPr txBox="1"/>
          <p:nvPr/>
        </p:nvSpPr>
        <p:spPr>
          <a:xfrm>
            <a:off x="1500177" y="3443319"/>
            <a:ext cx="6149530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>
              <a:solidFill>
                <a:schemeClr val="bg1">
                  <a:lumMod val="76000"/>
                </a:schemeClr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17" name="TextBox 41">
            <a:extLst>
              <a:ext uri="{FF2B5EF4-FFF2-40B4-BE49-F238E27FC236}">
                <a16:creationId xmlns:a16="http://schemas.microsoft.com/office/drawing/2014/main" id="{14AB2721-D9C9-292F-E3AB-FD107B5A8907}"/>
              </a:ext>
            </a:extLst>
          </p:cNvPr>
          <p:cNvSpPr txBox="1"/>
          <p:nvPr/>
        </p:nvSpPr>
        <p:spPr>
          <a:xfrm>
            <a:off x="16932854" y="9400943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22/48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587A-1BEE-0E0D-D83C-A0C77D19C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18">
            <a:extLst>
              <a:ext uri="{FF2B5EF4-FFF2-40B4-BE49-F238E27FC236}">
                <a16:creationId xmlns:a16="http://schemas.microsoft.com/office/drawing/2014/main" id="{B71EEE1C-81E2-7388-858E-AA4AEED4A837}"/>
              </a:ext>
            </a:extLst>
          </p:cNvPr>
          <p:cNvSpPr/>
          <p:nvPr/>
        </p:nvSpPr>
        <p:spPr>
          <a:xfrm>
            <a:off x="915581" y="5150701"/>
            <a:ext cx="0" cy="14702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7236FE3-34C4-C3DD-0E69-152F5E7F5371}"/>
              </a:ext>
            </a:extLst>
          </p:cNvPr>
          <p:cNvGrpSpPr/>
          <p:nvPr/>
        </p:nvGrpSpPr>
        <p:grpSpPr>
          <a:xfrm>
            <a:off x="-187902" y="6462565"/>
            <a:ext cx="18663805" cy="3988849"/>
            <a:chOff x="0" y="0"/>
            <a:chExt cx="4915570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AD2E50-A0D6-EDD3-0BBC-956177ECB02E}"/>
                </a:ext>
              </a:extLst>
            </p:cNvPr>
            <p:cNvSpPr/>
            <p:nvPr/>
          </p:nvSpPr>
          <p:spPr>
            <a:xfrm>
              <a:off x="0" y="0"/>
              <a:ext cx="4915570" cy="1050561"/>
            </a:xfrm>
            <a:custGeom>
              <a:avLst/>
              <a:gdLst/>
              <a:ahLst/>
              <a:cxnLst/>
              <a:rect l="l" t="t" r="r" b="b"/>
              <a:pathLst>
                <a:path w="4915570" h="1050561">
                  <a:moveTo>
                    <a:pt x="0" y="0"/>
                  </a:moveTo>
                  <a:lnTo>
                    <a:pt x="4915570" y="0"/>
                  </a:lnTo>
                  <a:lnTo>
                    <a:pt x="4915570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3816DF-A5A1-AD11-9D3C-C5FCBBBE801A}"/>
                </a:ext>
              </a:extLst>
            </p:cNvPr>
            <p:cNvSpPr txBox="1"/>
            <p:nvPr/>
          </p:nvSpPr>
          <p:spPr>
            <a:xfrm>
              <a:off x="0" y="-47625"/>
              <a:ext cx="4915570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04B4060-E7EA-62ED-D428-C15D4201A230}"/>
              </a:ext>
            </a:extLst>
          </p:cNvPr>
          <p:cNvSpPr/>
          <p:nvPr/>
        </p:nvSpPr>
        <p:spPr>
          <a:xfrm flipV="1">
            <a:off x="935122" y="5259394"/>
            <a:ext cx="1010760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5C8D24D-1709-74CA-F3B0-0FFD32AED793}"/>
              </a:ext>
            </a:extLst>
          </p:cNvPr>
          <p:cNvGrpSpPr/>
          <p:nvPr/>
        </p:nvGrpSpPr>
        <p:grpSpPr>
          <a:xfrm>
            <a:off x="312994" y="3968045"/>
            <a:ext cx="1223009" cy="122300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CEF3B33-EC29-79BB-8BAE-81C69D5932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91D9552-5D2C-901D-744B-377F4C9979C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B45B6F1-A78A-C69F-723C-449547D8A177}"/>
              </a:ext>
            </a:extLst>
          </p:cNvPr>
          <p:cNvGrpSpPr/>
          <p:nvPr/>
        </p:nvGrpSpPr>
        <p:grpSpPr>
          <a:xfrm>
            <a:off x="5379895" y="4010132"/>
            <a:ext cx="1223009" cy="1223009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E0E47B-D2AD-01E1-D8D2-B6E9E24C73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1CC7149-8DC6-21EC-356F-BE7DDC71B0E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1637BE-0E6C-F904-D5F2-4248D8787DF0}"/>
              </a:ext>
            </a:extLst>
          </p:cNvPr>
          <p:cNvGrpSpPr/>
          <p:nvPr/>
        </p:nvGrpSpPr>
        <p:grpSpPr>
          <a:xfrm>
            <a:off x="10427749" y="4014083"/>
            <a:ext cx="1223009" cy="122300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794689E-C2A2-5B63-6385-AD5923A6D9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46E5B08-A0A8-4156-FF94-216969D40EA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120E2682-412E-FF6A-AC09-ECE4C84569D5}"/>
              </a:ext>
            </a:extLst>
          </p:cNvPr>
          <p:cNvSpPr/>
          <p:nvPr/>
        </p:nvSpPr>
        <p:spPr>
          <a:xfrm>
            <a:off x="5991399" y="5233142"/>
            <a:ext cx="0" cy="17404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F2A0F269-E47E-F106-2BDD-A662181C108F}"/>
              </a:ext>
            </a:extLst>
          </p:cNvPr>
          <p:cNvSpPr/>
          <p:nvPr/>
        </p:nvSpPr>
        <p:spPr>
          <a:xfrm>
            <a:off x="11039254" y="5237093"/>
            <a:ext cx="0" cy="25275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83E5655-8404-C59A-A2D9-CE85D9FE28BD}"/>
              </a:ext>
            </a:extLst>
          </p:cNvPr>
          <p:cNvSpPr txBox="1"/>
          <p:nvPr/>
        </p:nvSpPr>
        <p:spPr>
          <a:xfrm>
            <a:off x="984168" y="1076325"/>
            <a:ext cx="11969688" cy="83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08"/>
              </a:lnSpc>
            </a:pPr>
            <a:r>
              <a:rPr lang="en-US" sz="72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Retours </a:t>
            </a:r>
            <a:r>
              <a:rPr lang="en-US" sz="7200" b="1" err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d’expérience</a:t>
            </a:r>
            <a:endParaRPr lang="en-US" sz="7200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731503C-0865-40A7-C03E-67D4242191A3}"/>
              </a:ext>
            </a:extLst>
          </p:cNvPr>
          <p:cNvSpPr txBox="1"/>
          <p:nvPr/>
        </p:nvSpPr>
        <p:spPr>
          <a:xfrm>
            <a:off x="-82656" y="6620972"/>
            <a:ext cx="3109094" cy="94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Difficultés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rencontrées</a:t>
            </a:r>
            <a:endParaRPr lang="en-US" err="1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1C34F5C-729E-7877-0F04-52112FCCFE1A}"/>
              </a:ext>
            </a:extLst>
          </p:cNvPr>
          <p:cNvSpPr txBox="1"/>
          <p:nvPr/>
        </p:nvSpPr>
        <p:spPr>
          <a:xfrm>
            <a:off x="386413" y="4387571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1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6ECC29B-E6CA-3920-6F65-8A93EF29DA76}"/>
              </a:ext>
            </a:extLst>
          </p:cNvPr>
          <p:cNvSpPr txBox="1"/>
          <p:nvPr/>
        </p:nvSpPr>
        <p:spPr>
          <a:xfrm>
            <a:off x="5450307" y="4406630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2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06C36253-D5E8-6D7A-1CD6-2A2FECE921E1}"/>
              </a:ext>
            </a:extLst>
          </p:cNvPr>
          <p:cNvSpPr txBox="1"/>
          <p:nvPr/>
        </p:nvSpPr>
        <p:spPr>
          <a:xfrm>
            <a:off x="10512950" y="4430390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3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84C0458B-37B4-65A5-521F-BF872B745DF2}"/>
              </a:ext>
            </a:extLst>
          </p:cNvPr>
          <p:cNvSpPr txBox="1"/>
          <p:nvPr/>
        </p:nvSpPr>
        <p:spPr>
          <a:xfrm>
            <a:off x="4253039" y="7154392"/>
            <a:ext cx="5974016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Solutions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apportées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6C9816F5-4EBA-1E28-771A-0E4BC3ECA530}"/>
              </a:ext>
            </a:extLst>
          </p:cNvPr>
          <p:cNvSpPr txBox="1"/>
          <p:nvPr/>
        </p:nvSpPr>
        <p:spPr>
          <a:xfrm>
            <a:off x="9144000" y="7911708"/>
            <a:ext cx="6389652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Axes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d’amélioration</a:t>
            </a:r>
            <a:endParaRPr lang="en-US" sz="2700" b="1" err="1"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66DF0DED-C761-30BE-726B-25AD600B71A1}"/>
              </a:ext>
            </a:extLst>
          </p:cNvPr>
          <p:cNvSpPr txBox="1"/>
          <p:nvPr/>
        </p:nvSpPr>
        <p:spPr>
          <a:xfrm>
            <a:off x="95978" y="10227863"/>
            <a:ext cx="796240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Présentée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par : YABDA </a:t>
            </a: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Redouane</a:t>
            </a:r>
            <a:endParaRPr lang="en-US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CE00E8FD-06FE-8548-96C2-E9F7C6D41465}"/>
              </a:ext>
            </a:extLst>
          </p:cNvPr>
          <p:cNvSpPr/>
          <p:nvPr/>
        </p:nvSpPr>
        <p:spPr>
          <a:xfrm rot="-2520000">
            <a:off x="14394027" y="-4116834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F5226426-2015-75BB-C494-FF35C5B56F2D}"/>
              </a:ext>
            </a:extLst>
          </p:cNvPr>
          <p:cNvSpPr txBox="1"/>
          <p:nvPr/>
        </p:nvSpPr>
        <p:spPr>
          <a:xfrm>
            <a:off x="16932854" y="9400943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23/48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44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52A7C-C59B-44F8-B532-D51CE9CD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0359F1-6EB6-02DD-03E8-FF321A72DF73}"/>
              </a:ext>
            </a:extLst>
          </p:cNvPr>
          <p:cNvGrpSpPr/>
          <p:nvPr/>
        </p:nvGrpSpPr>
        <p:grpSpPr>
          <a:xfrm>
            <a:off x="-164415" y="-345241"/>
            <a:ext cx="18616829" cy="3489177"/>
            <a:chOff x="0" y="-47625"/>
            <a:chExt cx="4903198" cy="91896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52F169-179F-3837-FEEE-22F1255DA92A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1F7AE91-E152-046E-447D-7D3FD1C0DAFF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211844BC-7A42-CB4F-9FA6-D3685278BA45}"/>
              </a:ext>
            </a:extLst>
          </p:cNvPr>
          <p:cNvSpPr txBox="1"/>
          <p:nvPr/>
        </p:nvSpPr>
        <p:spPr>
          <a:xfrm>
            <a:off x="1055914" y="745671"/>
            <a:ext cx="9440278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585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Difficultés</a:t>
            </a:r>
            <a:r>
              <a:rPr lang="en-US" sz="585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585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Rencontrées</a:t>
            </a:r>
            <a:endParaRPr lang="en-US" sz="5850" b="1" err="1">
              <a:latin typeface="Century Gothic Paneuropean Bold"/>
              <a:cs typeface="Century Gothic Paneuropean Bold"/>
            </a:endParaRPr>
          </a:p>
        </p:txBody>
      </p:sp>
      <p:sp>
        <p:nvSpPr>
          <p:cNvPr id="11" name="TextBox 41">
            <a:extLst>
              <a:ext uri="{FF2B5EF4-FFF2-40B4-BE49-F238E27FC236}">
                <a16:creationId xmlns:a16="http://schemas.microsoft.com/office/drawing/2014/main" id="{A1681C46-B533-E681-A024-4A80D13D928D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24/48</a:t>
            </a:r>
            <a:endParaRPr lang="en-US"/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7CC9305D-08F5-9A42-9A0F-2DE80E117140}"/>
              </a:ext>
            </a:extLst>
          </p:cNvPr>
          <p:cNvSpPr txBox="1"/>
          <p:nvPr/>
        </p:nvSpPr>
        <p:spPr>
          <a:xfrm>
            <a:off x="229497" y="10035064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Retours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d’expérience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1/3</a:t>
            </a: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48" name="Freeform 2">
            <a:extLst>
              <a:ext uri="{FF2B5EF4-FFF2-40B4-BE49-F238E27FC236}">
                <a16:creationId xmlns:a16="http://schemas.microsoft.com/office/drawing/2014/main" id="{83988034-FB9F-DC9D-F502-CDD2C3CB4E90}"/>
              </a:ext>
            </a:extLst>
          </p:cNvPr>
          <p:cNvSpPr/>
          <p:nvPr/>
        </p:nvSpPr>
        <p:spPr>
          <a:xfrm rot="-4320000">
            <a:off x="14455575" y="-3318358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6" name="TextBox 24">
            <a:extLst>
              <a:ext uri="{FF2B5EF4-FFF2-40B4-BE49-F238E27FC236}">
                <a16:creationId xmlns:a16="http://schemas.microsoft.com/office/drawing/2014/main" id="{FAB3AD5F-156D-034B-8C0F-9E9EBADBC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598120"/>
              </p:ext>
            </p:extLst>
          </p:nvPr>
        </p:nvGraphicFramePr>
        <p:xfrm>
          <a:off x="1060914" y="2765331"/>
          <a:ext cx="9904593" cy="6697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43966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52A7C-C59B-44F8-B532-D51CE9CD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0359F1-6EB6-02DD-03E8-FF321A72DF73}"/>
              </a:ext>
            </a:extLst>
          </p:cNvPr>
          <p:cNvGrpSpPr/>
          <p:nvPr/>
        </p:nvGrpSpPr>
        <p:grpSpPr>
          <a:xfrm>
            <a:off x="-164415" y="-164415"/>
            <a:ext cx="18616829" cy="3308351"/>
            <a:chOff x="0" y="0"/>
            <a:chExt cx="4903198" cy="8713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52F169-179F-3837-FEEE-22F1255DA92A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1F7AE91-E152-046E-447D-7D3FD1C0DAFF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211844BC-7A42-CB4F-9FA6-D3685278BA45}"/>
              </a:ext>
            </a:extLst>
          </p:cNvPr>
          <p:cNvSpPr txBox="1"/>
          <p:nvPr/>
        </p:nvSpPr>
        <p:spPr>
          <a:xfrm>
            <a:off x="1055914" y="745671"/>
            <a:ext cx="9440278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585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Solutions </a:t>
            </a:r>
            <a:r>
              <a:rPr lang="en-US" sz="585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Apportées</a:t>
            </a:r>
            <a:endParaRPr lang="en-US" sz="5850" b="1">
              <a:latin typeface="Century Gothic Paneuropean Bold"/>
              <a:cs typeface="Century Gothic Paneuropean Bold"/>
            </a:endParaRPr>
          </a:p>
        </p:txBody>
      </p:sp>
      <p:sp>
        <p:nvSpPr>
          <p:cNvPr id="11" name="TextBox 41">
            <a:extLst>
              <a:ext uri="{FF2B5EF4-FFF2-40B4-BE49-F238E27FC236}">
                <a16:creationId xmlns:a16="http://schemas.microsoft.com/office/drawing/2014/main" id="{A1681C46-B533-E681-A024-4A80D13D928D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25/48</a:t>
            </a:r>
            <a:endParaRPr lang="en-US"/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7CC9305D-08F5-9A42-9A0F-2DE80E117140}"/>
              </a:ext>
            </a:extLst>
          </p:cNvPr>
          <p:cNvSpPr txBox="1"/>
          <p:nvPr/>
        </p:nvSpPr>
        <p:spPr>
          <a:xfrm>
            <a:off x="229497" y="10035064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Retours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d’expérience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2/3</a:t>
            </a: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48" name="Freeform 2">
            <a:extLst>
              <a:ext uri="{FF2B5EF4-FFF2-40B4-BE49-F238E27FC236}">
                <a16:creationId xmlns:a16="http://schemas.microsoft.com/office/drawing/2014/main" id="{83988034-FB9F-DC9D-F502-CDD2C3CB4E90}"/>
              </a:ext>
            </a:extLst>
          </p:cNvPr>
          <p:cNvSpPr/>
          <p:nvPr/>
        </p:nvSpPr>
        <p:spPr>
          <a:xfrm rot="-4320000">
            <a:off x="14455575" y="-3318358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91" name="TextBox 24">
            <a:extLst>
              <a:ext uri="{FF2B5EF4-FFF2-40B4-BE49-F238E27FC236}">
                <a16:creationId xmlns:a16="http://schemas.microsoft.com/office/drawing/2014/main" id="{C1E50644-9515-5023-C81C-6CFC3200E3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666277"/>
              </p:ext>
            </p:extLst>
          </p:nvPr>
        </p:nvGraphicFramePr>
        <p:xfrm>
          <a:off x="1052673" y="2649513"/>
          <a:ext cx="10246769" cy="6256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023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DCFE87-B048-E823-6278-5746235DC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66C74BB-8E9A-2AA9-1604-2533D56A35D8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81CD36-142B-22FA-7558-74D8607AD68B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26F9F4A-2CDB-C621-DB96-62F1FFCECFF1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BE2C160-B6A6-989D-32A6-0F8F105D65E2}"/>
              </a:ext>
            </a:extLst>
          </p:cNvPr>
          <p:cNvSpPr/>
          <p:nvPr/>
        </p:nvSpPr>
        <p:spPr>
          <a:xfrm>
            <a:off x="10102698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9A76066-BFD7-B4F5-9728-F59F294BECE3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C66801D-8D9D-3EDC-07CA-CBE593602300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C712505-5CE0-941E-F017-11B5628D6205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CD0ADC7-66EC-F24A-1D4C-1DFA9FBE08AC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CDB97AF-B516-E88A-B34B-BEC15EA7EA20}"/>
              </a:ext>
            </a:extLst>
          </p:cNvPr>
          <p:cNvSpPr txBox="1"/>
          <p:nvPr/>
        </p:nvSpPr>
        <p:spPr>
          <a:xfrm>
            <a:off x="2019722" y="3323675"/>
            <a:ext cx="843553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présentation du </a:t>
            </a:r>
            <a:r>
              <a:rPr lang="en-US" sz="32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7619D72-49FE-833B-A81D-82B3F977A056}"/>
              </a:ext>
            </a:extLst>
          </p:cNvPr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6C1E81D-88B7-DF6D-9C7D-2770819210A1}"/>
              </a:ext>
            </a:extLst>
          </p:cNvPr>
          <p:cNvSpPr txBox="1"/>
          <p:nvPr/>
        </p:nvSpPr>
        <p:spPr>
          <a:xfrm>
            <a:off x="1500177" y="48098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81E6AFC-5B51-ADF5-5A8B-F71CC75B9E27}"/>
              </a:ext>
            </a:extLst>
          </p:cNvPr>
          <p:cNvSpPr txBox="1"/>
          <p:nvPr/>
        </p:nvSpPr>
        <p:spPr>
          <a:xfrm>
            <a:off x="1500177" y="5552974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B845171-D8FC-2E20-FEB9-CBBF3B70EE0F}"/>
              </a:ext>
            </a:extLst>
          </p:cNvPr>
          <p:cNvSpPr txBox="1"/>
          <p:nvPr/>
        </p:nvSpPr>
        <p:spPr>
          <a:xfrm>
            <a:off x="1500177" y="62960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E3948A1-B664-0B35-5EFE-0DE7269B0939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89BA1F5-54FF-4900-9401-C4B59E807D59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AutoShape 7">
            <a:extLst>
              <a:ext uri="{FF2B5EF4-FFF2-40B4-BE49-F238E27FC236}">
                <a16:creationId xmlns:a16="http://schemas.microsoft.com/office/drawing/2014/main" id="{42FB517F-A4A4-7E06-29B3-983D91DCEDC2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32A6F19C-E586-7A45-AB74-067563F5E88C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56362DFC-8EC9-6C6B-8CDC-2448C769F0D0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AutoShape 10">
            <a:extLst>
              <a:ext uri="{FF2B5EF4-FFF2-40B4-BE49-F238E27FC236}">
                <a16:creationId xmlns:a16="http://schemas.microsoft.com/office/drawing/2014/main" id="{7A2D0581-685E-1C46-EBA9-AF531207D58D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6524BCE1-3CE1-A2FD-5662-64C24A2B7A7B}"/>
              </a:ext>
            </a:extLst>
          </p:cNvPr>
          <p:cNvSpPr txBox="1"/>
          <p:nvPr/>
        </p:nvSpPr>
        <p:spPr>
          <a:xfrm>
            <a:off x="16863745" y="9651405"/>
            <a:ext cx="95973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2/4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Open Sans 1"/>
              </a:rPr>
              <a:t>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2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52A7C-C59B-44F8-B532-D51CE9CD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0359F1-6EB6-02DD-03E8-FF321A72DF73}"/>
              </a:ext>
            </a:extLst>
          </p:cNvPr>
          <p:cNvGrpSpPr/>
          <p:nvPr/>
        </p:nvGrpSpPr>
        <p:grpSpPr>
          <a:xfrm>
            <a:off x="-164415" y="-164415"/>
            <a:ext cx="18616829" cy="3308351"/>
            <a:chOff x="0" y="0"/>
            <a:chExt cx="4903198" cy="8713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52F169-179F-3837-FEEE-22F1255DA92A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1F7AE91-E152-046E-447D-7D3FD1C0DAFF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211844BC-7A42-CB4F-9FA6-D3685278BA45}"/>
              </a:ext>
            </a:extLst>
          </p:cNvPr>
          <p:cNvSpPr txBox="1"/>
          <p:nvPr/>
        </p:nvSpPr>
        <p:spPr>
          <a:xfrm>
            <a:off x="1055914" y="745671"/>
            <a:ext cx="9440278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585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Axes </a:t>
            </a:r>
            <a:r>
              <a:rPr lang="en-US" sz="585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d’amélioration</a:t>
            </a:r>
            <a:endParaRPr lang="en-US" sz="5850" b="1">
              <a:latin typeface="Century Gothic Paneuropean Bold"/>
              <a:cs typeface="Century Gothic Paneuropean Bold"/>
            </a:endParaRPr>
          </a:p>
        </p:txBody>
      </p:sp>
      <p:sp>
        <p:nvSpPr>
          <p:cNvPr id="11" name="TextBox 41">
            <a:extLst>
              <a:ext uri="{FF2B5EF4-FFF2-40B4-BE49-F238E27FC236}">
                <a16:creationId xmlns:a16="http://schemas.microsoft.com/office/drawing/2014/main" id="{A1681C46-B533-E681-A024-4A80D13D928D}"/>
              </a:ext>
            </a:extLst>
          </p:cNvPr>
          <p:cNvSpPr txBox="1"/>
          <p:nvPr/>
        </p:nvSpPr>
        <p:spPr>
          <a:xfrm>
            <a:off x="16376800" y="9462727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26/48</a:t>
            </a:r>
            <a:endParaRPr lang="en-US"/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7CC9305D-08F5-9A42-9A0F-2DE80E117140}"/>
              </a:ext>
            </a:extLst>
          </p:cNvPr>
          <p:cNvSpPr txBox="1"/>
          <p:nvPr/>
        </p:nvSpPr>
        <p:spPr>
          <a:xfrm>
            <a:off x="229497" y="10035064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Retours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d’expérience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3/3</a:t>
            </a: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graphicFrame>
        <p:nvGraphicFramePr>
          <p:cNvPr id="46" name="TextBox 24">
            <a:extLst>
              <a:ext uri="{FF2B5EF4-FFF2-40B4-BE49-F238E27FC236}">
                <a16:creationId xmlns:a16="http://schemas.microsoft.com/office/drawing/2014/main" id="{FAB3AD5F-156D-034B-8C0F-9E9EBADBC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951988"/>
              </p:ext>
            </p:extLst>
          </p:nvPr>
        </p:nvGraphicFramePr>
        <p:xfrm>
          <a:off x="1056442" y="2945575"/>
          <a:ext cx="10865094" cy="6007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8" name="Freeform 2">
            <a:extLst>
              <a:ext uri="{FF2B5EF4-FFF2-40B4-BE49-F238E27FC236}">
                <a16:creationId xmlns:a16="http://schemas.microsoft.com/office/drawing/2014/main" id="{83988034-FB9F-DC9D-F502-CDD2C3CB4E90}"/>
              </a:ext>
            </a:extLst>
          </p:cNvPr>
          <p:cNvSpPr/>
          <p:nvPr/>
        </p:nvSpPr>
        <p:spPr>
          <a:xfrm rot="-4320000">
            <a:off x="14455575" y="-3318358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5060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96D3B-58F4-42EE-34E5-3BB37F8BB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E1A5FDC-03E8-526B-B103-4C587A46358F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2FDC31-FA58-0A8D-4C6D-F429958634EE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1FA30D-4494-8570-C137-BB1770E59399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EAE8A57-68F3-D2F5-E0A0-784F3D6AD30A}"/>
              </a:ext>
            </a:extLst>
          </p:cNvPr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3ACE868-C8AF-7391-8816-71DCCCEB1FED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5A05DDBA-64E3-8D16-94F6-F30C78ADE060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BDCC8749-2338-8B42-72EF-52022D0EA825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05B1B153-E0E5-1D42-6D40-816DE939F240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5BA54ADA-E1EE-EB6F-10D5-CE2A36BC80ED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D70165C-80D1-8E9F-D17D-7D8BF7A29B94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430D276-6759-920D-BCC4-2CD1B9FAEED0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F56A8DE-B7DC-0049-2959-E7321906C7C1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1A0FC99-613B-8336-4D50-B47798437810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1BF130D-5C78-5983-F883-A2EEA6109EEE}"/>
              </a:ext>
            </a:extLst>
          </p:cNvPr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6436A46-AFBB-F7E7-4DFD-B08A42893097}"/>
              </a:ext>
            </a:extLst>
          </p:cNvPr>
          <p:cNvSpPr txBox="1"/>
          <p:nvPr/>
        </p:nvSpPr>
        <p:spPr>
          <a:xfrm>
            <a:off x="1921740" y="5652144"/>
            <a:ext cx="4741141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3200" b="1" err="1"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DA62C08-C5AA-9D15-CB85-2B94EEDE3A37}"/>
              </a:ext>
            </a:extLst>
          </p:cNvPr>
          <p:cNvSpPr txBox="1"/>
          <p:nvPr/>
        </p:nvSpPr>
        <p:spPr>
          <a:xfrm>
            <a:off x="1500177" y="62960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BB6B387-D295-D4E4-39AD-78C9F9535D97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D47D0A16-FD00-4744-A2AC-3C7F22E83D3C}"/>
              </a:ext>
            </a:extLst>
          </p:cNvPr>
          <p:cNvSpPr txBox="1"/>
          <p:nvPr/>
        </p:nvSpPr>
        <p:spPr>
          <a:xfrm>
            <a:off x="1500176" y="4864042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>
              <a:solidFill>
                <a:srgbClr val="BFBFBF"/>
              </a:solidFill>
              <a:ea typeface="Calibri"/>
              <a:cs typeface="Calibri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C271AFBF-2278-41F1-EB2C-DDE222397E6F}"/>
              </a:ext>
            </a:extLst>
          </p:cNvPr>
          <p:cNvSpPr txBox="1"/>
          <p:nvPr/>
        </p:nvSpPr>
        <p:spPr>
          <a:xfrm>
            <a:off x="1500177" y="3443319"/>
            <a:ext cx="6149530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>
              <a:solidFill>
                <a:schemeClr val="bg1">
                  <a:lumMod val="76000"/>
                </a:schemeClr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17" name="TextBox 41">
            <a:extLst>
              <a:ext uri="{FF2B5EF4-FFF2-40B4-BE49-F238E27FC236}">
                <a16:creationId xmlns:a16="http://schemas.microsoft.com/office/drawing/2014/main" id="{25A4FE84-DAEE-FB92-C56D-5C89DD03D8BC}"/>
              </a:ext>
            </a:extLst>
          </p:cNvPr>
          <p:cNvSpPr txBox="1"/>
          <p:nvPr/>
        </p:nvSpPr>
        <p:spPr>
          <a:xfrm>
            <a:off x="16932854" y="9400943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27/48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7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E6CDD-FDCB-9E44-F775-190740111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D1A9745-62F5-946A-FAA3-2D8223EE204E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276674F-5422-0E72-B2B0-545250D55F03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3AFD7FA-076F-B1B3-6976-4E4E6915E773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FA1A6CA-B73C-F9F1-4860-87F7A27B077F}"/>
              </a:ext>
            </a:extLst>
          </p:cNvPr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9E76F95-5F07-C97F-8A29-4789082AEA84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B0F7C4A-A0A7-0D65-7234-C88DA06FB5E7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248DE20-583A-0FBE-42DD-FF4164D84CEA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6DEA4D3C-A244-D7F5-71F5-D5294883E4C4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F970557A-AACC-C7FF-8429-7C8477C39043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BA8ADC6-5ED5-6FA1-0040-6C72552A322C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336CCFA-C498-6B1C-07B8-D7B922D1725B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948CB41-E9F3-C43A-7442-0A30CC74A3B2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57CF379-B7E2-06C3-11D8-B4C72D9879C8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FB205D3-F2B6-64B5-FAFA-E69938F4AEA2}"/>
              </a:ext>
            </a:extLst>
          </p:cNvPr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473DAE57-0119-BA2E-8F4A-DA749AF4A88B}"/>
              </a:ext>
            </a:extLst>
          </p:cNvPr>
          <p:cNvSpPr txBox="1"/>
          <p:nvPr/>
        </p:nvSpPr>
        <p:spPr>
          <a:xfrm>
            <a:off x="1840356" y="6296074"/>
            <a:ext cx="6028367" cy="42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 err="1"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3200" b="1"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3200" b="1" err="1"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r>
              <a:rPr lang="en-US" sz="3200" b="1"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1E20909-E4FC-3BFD-6208-58BD05821071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9470EE8D-60A1-7B9E-C276-7FD67F734B34}"/>
              </a:ext>
            </a:extLst>
          </p:cNvPr>
          <p:cNvSpPr txBox="1"/>
          <p:nvPr/>
        </p:nvSpPr>
        <p:spPr>
          <a:xfrm>
            <a:off x="1500176" y="4864042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>
              <a:solidFill>
                <a:srgbClr val="BFBFBF"/>
              </a:solidFill>
              <a:ea typeface="Calibri"/>
              <a:cs typeface="Calibri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8B21D41-3DE0-4236-C9EA-1929728776A7}"/>
              </a:ext>
            </a:extLst>
          </p:cNvPr>
          <p:cNvSpPr txBox="1"/>
          <p:nvPr/>
        </p:nvSpPr>
        <p:spPr>
          <a:xfrm>
            <a:off x="1500175" y="5555025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>
              <a:solidFill>
                <a:srgbClr val="BFBFBF"/>
              </a:solidFill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ACDEB6-065F-5C37-2CEC-C2325AE29388}"/>
              </a:ext>
            </a:extLst>
          </p:cNvPr>
          <p:cNvSpPr txBox="1"/>
          <p:nvPr/>
        </p:nvSpPr>
        <p:spPr>
          <a:xfrm>
            <a:off x="1500177" y="3443319"/>
            <a:ext cx="6149530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>
              <a:solidFill>
                <a:schemeClr val="bg1">
                  <a:lumMod val="76000"/>
                </a:schemeClr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48B86D11-9248-2FA2-9DFE-722A57A0C341}"/>
              </a:ext>
            </a:extLst>
          </p:cNvPr>
          <p:cNvSpPr txBox="1"/>
          <p:nvPr/>
        </p:nvSpPr>
        <p:spPr>
          <a:xfrm>
            <a:off x="16932854" y="9400943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27/48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7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587A-1BEE-0E0D-D83C-A0C77D19C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18">
            <a:extLst>
              <a:ext uri="{FF2B5EF4-FFF2-40B4-BE49-F238E27FC236}">
                <a16:creationId xmlns:a16="http://schemas.microsoft.com/office/drawing/2014/main" id="{B71EEE1C-81E2-7388-858E-AA4AEED4A837}"/>
              </a:ext>
            </a:extLst>
          </p:cNvPr>
          <p:cNvSpPr/>
          <p:nvPr/>
        </p:nvSpPr>
        <p:spPr>
          <a:xfrm>
            <a:off x="1286284" y="5150701"/>
            <a:ext cx="0" cy="14702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04B4060-E7EA-62ED-D428-C15D4201A230}"/>
              </a:ext>
            </a:extLst>
          </p:cNvPr>
          <p:cNvSpPr/>
          <p:nvPr/>
        </p:nvSpPr>
        <p:spPr>
          <a:xfrm flipV="1">
            <a:off x="1274933" y="5259394"/>
            <a:ext cx="97523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5C8D24D-1709-74CA-F3B0-0FFD32AED793}"/>
              </a:ext>
            </a:extLst>
          </p:cNvPr>
          <p:cNvGrpSpPr/>
          <p:nvPr/>
        </p:nvGrpSpPr>
        <p:grpSpPr>
          <a:xfrm>
            <a:off x="683697" y="3968045"/>
            <a:ext cx="1223009" cy="122300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CEF3B33-EC29-79BB-8BAE-81C69D5932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91D9552-5D2C-901D-744B-377F4C9979C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B45B6F1-A78A-C69F-723C-449547D8A177}"/>
              </a:ext>
            </a:extLst>
          </p:cNvPr>
          <p:cNvGrpSpPr/>
          <p:nvPr/>
        </p:nvGrpSpPr>
        <p:grpSpPr>
          <a:xfrm>
            <a:off x="10412426" y="4005261"/>
            <a:ext cx="1223009" cy="1223009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E0E47B-D2AD-01E1-D8D2-B6E9E24C73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1CC7149-8DC6-21EC-356F-BE7DDC71B0E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120E2682-412E-FF6A-AC09-ECE4C84569D5}"/>
              </a:ext>
            </a:extLst>
          </p:cNvPr>
          <p:cNvSpPr/>
          <p:nvPr/>
        </p:nvSpPr>
        <p:spPr>
          <a:xfrm>
            <a:off x="11023930" y="5212825"/>
            <a:ext cx="0" cy="17404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83E5655-8404-C59A-A2D9-CE85D9FE28BD}"/>
              </a:ext>
            </a:extLst>
          </p:cNvPr>
          <p:cNvSpPr txBox="1"/>
          <p:nvPr/>
        </p:nvSpPr>
        <p:spPr>
          <a:xfrm>
            <a:off x="984168" y="1539703"/>
            <a:ext cx="11969688" cy="838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08"/>
              </a:lnSpc>
            </a:pPr>
            <a:r>
              <a:rPr lang="en-US" sz="72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Synthèse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de </a:t>
            </a:r>
            <a:r>
              <a:rPr lang="en-US" sz="72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projet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1C34F5C-729E-7877-0F04-52112FCCFE1A}"/>
              </a:ext>
            </a:extLst>
          </p:cNvPr>
          <p:cNvSpPr txBox="1"/>
          <p:nvPr/>
        </p:nvSpPr>
        <p:spPr>
          <a:xfrm>
            <a:off x="757116" y="4387571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1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6ECC29B-E6CA-3920-6F65-8A93EF29DA76}"/>
              </a:ext>
            </a:extLst>
          </p:cNvPr>
          <p:cNvSpPr txBox="1"/>
          <p:nvPr/>
        </p:nvSpPr>
        <p:spPr>
          <a:xfrm>
            <a:off x="10509114" y="4480587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2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731503C-0865-40A7-C03E-67D4242191A3}"/>
              </a:ext>
            </a:extLst>
          </p:cNvPr>
          <p:cNvSpPr txBox="1"/>
          <p:nvPr/>
        </p:nvSpPr>
        <p:spPr>
          <a:xfrm>
            <a:off x="288047" y="6620972"/>
            <a:ext cx="3109094" cy="94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Compétences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developées</a:t>
            </a:r>
            <a:endParaRPr lang="en-US"/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84C0458B-37B4-65A5-521F-BF872B745DF2}"/>
              </a:ext>
            </a:extLst>
          </p:cNvPr>
          <p:cNvSpPr txBox="1"/>
          <p:nvPr/>
        </p:nvSpPr>
        <p:spPr>
          <a:xfrm>
            <a:off x="9826178" y="7087738"/>
            <a:ext cx="2560462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Bilan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collectif</a:t>
            </a:r>
            <a:endParaRPr lang="en-US" sz="2700" b="1">
              <a:solidFill>
                <a:srgbClr val="000000"/>
              </a:solidFill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66DF0DED-C761-30BE-726B-25AD600B71A1}"/>
              </a:ext>
            </a:extLst>
          </p:cNvPr>
          <p:cNvSpPr txBox="1"/>
          <p:nvPr/>
        </p:nvSpPr>
        <p:spPr>
          <a:xfrm>
            <a:off x="95978" y="10227863"/>
            <a:ext cx="796240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Présentée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par : YABDA </a:t>
            </a: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Redouane</a:t>
            </a:r>
            <a:endParaRPr lang="en-US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CE00E8FD-06FE-8548-96C2-E9F7C6D41465}"/>
              </a:ext>
            </a:extLst>
          </p:cNvPr>
          <p:cNvSpPr/>
          <p:nvPr/>
        </p:nvSpPr>
        <p:spPr>
          <a:xfrm rot="-2700000">
            <a:off x="13529054" y="-356078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FFF2E7F5-4DF3-7669-FBBA-788D4A1CFDB7}"/>
              </a:ext>
            </a:extLst>
          </p:cNvPr>
          <p:cNvSpPr txBox="1"/>
          <p:nvPr/>
        </p:nvSpPr>
        <p:spPr>
          <a:xfrm>
            <a:off x="16914116" y="9400943"/>
            <a:ext cx="89794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28/48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55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60358-6BB0-5AA1-1304-EB6A08A8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A65DE4-4C8C-8606-27A9-5F1CBD58746C}"/>
              </a:ext>
            </a:extLst>
          </p:cNvPr>
          <p:cNvGrpSpPr/>
          <p:nvPr/>
        </p:nvGrpSpPr>
        <p:grpSpPr>
          <a:xfrm>
            <a:off x="-164415" y="-389670"/>
            <a:ext cx="18616829" cy="2622507"/>
            <a:chOff x="0" y="0"/>
            <a:chExt cx="4903198" cy="10942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8BD4BFA-BC19-1ECC-8B2C-E1AF4903FF90}"/>
                </a:ext>
              </a:extLst>
            </p:cNvPr>
            <p:cNvSpPr/>
            <p:nvPr/>
          </p:nvSpPr>
          <p:spPr>
            <a:xfrm>
              <a:off x="0" y="0"/>
              <a:ext cx="4903198" cy="1094211"/>
            </a:xfrm>
            <a:custGeom>
              <a:avLst/>
              <a:gdLst/>
              <a:ahLst/>
              <a:cxnLst/>
              <a:rect l="l" t="t" r="r" b="b"/>
              <a:pathLst>
                <a:path w="4903198" h="1094211">
                  <a:moveTo>
                    <a:pt x="0" y="0"/>
                  </a:moveTo>
                  <a:lnTo>
                    <a:pt x="4903198" y="0"/>
                  </a:lnTo>
                  <a:lnTo>
                    <a:pt x="4903198" y="1094211"/>
                  </a:lnTo>
                  <a:lnTo>
                    <a:pt x="0" y="1094211"/>
                  </a:lnTo>
                  <a:close/>
                </a:path>
              </a:pathLst>
            </a:custGeom>
            <a:solidFill>
              <a:srgbClr val="EAEAE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9AA6BD-3759-3F0B-4DFA-4D9186B34F9A}"/>
                </a:ext>
              </a:extLst>
            </p:cNvPr>
            <p:cNvSpPr txBox="1"/>
            <p:nvPr/>
          </p:nvSpPr>
          <p:spPr>
            <a:xfrm>
              <a:off x="0" y="-47625"/>
              <a:ext cx="4903198" cy="1141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B0D1FFD-DE8E-3119-A97B-1706D72DE180}"/>
              </a:ext>
            </a:extLst>
          </p:cNvPr>
          <p:cNvSpPr txBox="1"/>
          <p:nvPr/>
        </p:nvSpPr>
        <p:spPr>
          <a:xfrm>
            <a:off x="911873" y="532936"/>
            <a:ext cx="14444576" cy="894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8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Compétences</a:t>
            </a:r>
            <a:r>
              <a:rPr lang="en-US" sz="8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8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developpées</a:t>
            </a:r>
            <a:endParaRPr lang="en-US" sz="8000">
              <a:ea typeface="Calibri"/>
              <a:cs typeface="Calibri"/>
            </a:endParaRP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041E9085-AF18-41E0-F966-415892E6D133}"/>
              </a:ext>
            </a:extLst>
          </p:cNvPr>
          <p:cNvSpPr/>
          <p:nvPr/>
        </p:nvSpPr>
        <p:spPr>
          <a:xfrm rot="-3360000">
            <a:off x="15255788" y="-6933022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B4655103-AA51-2327-F93E-03C8293A9983}"/>
              </a:ext>
            </a:extLst>
          </p:cNvPr>
          <p:cNvSpPr txBox="1"/>
          <p:nvPr/>
        </p:nvSpPr>
        <p:spPr>
          <a:xfrm>
            <a:off x="355849" y="9980003"/>
            <a:ext cx="989214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Synthèse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de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projet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 1/2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9F223BD-08D8-4312-F850-BB5B9F9E09ED}"/>
              </a:ext>
            </a:extLst>
          </p:cNvPr>
          <p:cNvSpPr txBox="1"/>
          <p:nvPr/>
        </p:nvSpPr>
        <p:spPr>
          <a:xfrm>
            <a:off x="16206894" y="9462727"/>
            <a:ext cx="1052406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29/48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7CCE90C-D2D5-0F41-B7F5-08F325B95A72}"/>
              </a:ext>
            </a:extLst>
          </p:cNvPr>
          <p:cNvSpPr txBox="1"/>
          <p:nvPr/>
        </p:nvSpPr>
        <p:spPr>
          <a:xfrm>
            <a:off x="1684200" y="2426188"/>
            <a:ext cx="948990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fr-CA" sz="2400" b="1" i="0" u="none" strike="noStrike">
                <a:effectLst/>
                <a:latin typeface="Calibri"/>
                <a:ea typeface="Calibri"/>
                <a:cs typeface="Calibri"/>
              </a:rPr>
              <a:t>Savoirs</a:t>
            </a:r>
            <a:r>
              <a:rPr lang="fr-CA" sz="2400" i="0" u="none" strike="noStrike">
                <a:effectLst/>
                <a:latin typeface="Calibri"/>
                <a:ea typeface="Calibri"/>
                <a:cs typeface="Calibri"/>
              </a:rPr>
              <a:t> :</a:t>
            </a:r>
            <a:r>
              <a:rPr lang="fr-FR" sz="2400" i="0">
                <a:effectLst/>
                <a:latin typeface="Calibri"/>
                <a:ea typeface="Calibri"/>
                <a:cs typeface="Calibri"/>
              </a:rPr>
              <a:t>​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Comprendre les systèmes OT (SCADA, PLC, </a:t>
            </a:r>
            <a:r>
              <a:rPr lang="fr-CA" sz="2400" b="0" i="0" u="none" strike="noStrike" err="1">
                <a:effectLst/>
              </a:rPr>
              <a:t>etc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  <a:endParaRPr lang="en-US" sz="2400" b="0" i="0">
              <a:effectLst/>
              <a:ea typeface="Calibri"/>
              <a:cs typeface="Calibri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Connaissance de protocoles industriels (Modbus, OPC-UA, </a:t>
            </a:r>
            <a:r>
              <a:rPr lang="fr-CA" sz="2400" b="0" i="0" u="none" strike="noStrike" err="1">
                <a:effectLst/>
              </a:rPr>
              <a:t>EthercCAT</a:t>
            </a:r>
            <a:r>
              <a:rPr lang="fr-CA" sz="2400" b="0" i="0" u="none" strike="noStrike">
                <a:effectLst/>
              </a:rPr>
              <a:t>, </a:t>
            </a:r>
            <a:r>
              <a:rPr lang="fr-CA" sz="2400" b="0" i="0" u="none" strike="noStrike" err="1">
                <a:effectLst/>
              </a:rPr>
              <a:t>etc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  <a:endParaRPr lang="en-US" sz="2400" b="0" i="0">
              <a:effectLst/>
              <a:ea typeface="Calibri"/>
              <a:cs typeface="Calibri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Apprentissage des normes et standards de sécurité (IEC-62443, NIST, </a:t>
            </a:r>
            <a:r>
              <a:rPr lang="fr-CA" sz="2400" b="0" i="0" u="none" strike="noStrike" err="1">
                <a:effectLst/>
              </a:rPr>
              <a:t>etc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  <a:endParaRPr lang="en-US" sz="2400" b="0" i="0">
              <a:effectLst/>
              <a:ea typeface="Calibri"/>
              <a:cs typeface="Calibri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Connaissance de l'architecture en couche (modèle </a:t>
            </a:r>
            <a:r>
              <a:rPr lang="fr-CA" sz="2400" b="0" i="0" u="none" strike="noStrike" err="1">
                <a:effectLst/>
              </a:rPr>
              <a:t>Purdue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  <a:endParaRPr lang="en-US" sz="2400" b="0" i="0">
              <a:effectLst/>
              <a:ea typeface="Calibri"/>
              <a:cs typeface="Calibri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Utilisation de la roue de Deming (Plan, Do, Check, </a:t>
            </a:r>
            <a:r>
              <a:rPr lang="fr-CA" sz="2400" b="0" i="0" u="none" strike="noStrike" err="1">
                <a:effectLst/>
              </a:rPr>
              <a:t>Act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  <a:endParaRPr lang="en-US" sz="2400" b="0" i="0">
              <a:effectLst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500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60358-6BB0-5AA1-1304-EB6A08A8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A65DE4-4C8C-8606-27A9-5F1CBD58746C}"/>
              </a:ext>
            </a:extLst>
          </p:cNvPr>
          <p:cNvGrpSpPr/>
          <p:nvPr/>
        </p:nvGrpSpPr>
        <p:grpSpPr>
          <a:xfrm>
            <a:off x="-164415" y="-389670"/>
            <a:ext cx="18616829" cy="2622507"/>
            <a:chOff x="0" y="0"/>
            <a:chExt cx="4903198" cy="10942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8BD4BFA-BC19-1ECC-8B2C-E1AF4903FF90}"/>
                </a:ext>
              </a:extLst>
            </p:cNvPr>
            <p:cNvSpPr/>
            <p:nvPr/>
          </p:nvSpPr>
          <p:spPr>
            <a:xfrm>
              <a:off x="0" y="0"/>
              <a:ext cx="4903198" cy="1094211"/>
            </a:xfrm>
            <a:custGeom>
              <a:avLst/>
              <a:gdLst/>
              <a:ahLst/>
              <a:cxnLst/>
              <a:rect l="l" t="t" r="r" b="b"/>
              <a:pathLst>
                <a:path w="4903198" h="1094211">
                  <a:moveTo>
                    <a:pt x="0" y="0"/>
                  </a:moveTo>
                  <a:lnTo>
                    <a:pt x="4903198" y="0"/>
                  </a:lnTo>
                  <a:lnTo>
                    <a:pt x="4903198" y="1094211"/>
                  </a:lnTo>
                  <a:lnTo>
                    <a:pt x="0" y="1094211"/>
                  </a:lnTo>
                  <a:close/>
                </a:path>
              </a:pathLst>
            </a:custGeom>
            <a:solidFill>
              <a:srgbClr val="EAEAE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9AA6BD-3759-3F0B-4DFA-4D9186B34F9A}"/>
                </a:ext>
              </a:extLst>
            </p:cNvPr>
            <p:cNvSpPr txBox="1"/>
            <p:nvPr/>
          </p:nvSpPr>
          <p:spPr>
            <a:xfrm>
              <a:off x="0" y="-47625"/>
              <a:ext cx="4903198" cy="1141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B0D1FFD-DE8E-3119-A97B-1706D72DE180}"/>
              </a:ext>
            </a:extLst>
          </p:cNvPr>
          <p:cNvSpPr txBox="1"/>
          <p:nvPr/>
        </p:nvSpPr>
        <p:spPr>
          <a:xfrm>
            <a:off x="911873" y="532936"/>
            <a:ext cx="14444576" cy="894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8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Compétences</a:t>
            </a:r>
            <a:r>
              <a:rPr lang="en-US" sz="8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8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developpées</a:t>
            </a:r>
            <a:endParaRPr lang="en-US" sz="8000">
              <a:ea typeface="Calibri"/>
              <a:cs typeface="Calibri"/>
            </a:endParaRP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041E9085-AF18-41E0-F966-415892E6D133}"/>
              </a:ext>
            </a:extLst>
          </p:cNvPr>
          <p:cNvSpPr/>
          <p:nvPr/>
        </p:nvSpPr>
        <p:spPr>
          <a:xfrm rot="-3360000">
            <a:off x="15255788" y="-6933022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9F223BD-08D8-4312-F850-BB5B9F9E09ED}"/>
              </a:ext>
            </a:extLst>
          </p:cNvPr>
          <p:cNvSpPr txBox="1"/>
          <p:nvPr/>
        </p:nvSpPr>
        <p:spPr>
          <a:xfrm>
            <a:off x="16206894" y="9462727"/>
            <a:ext cx="1052406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29/48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7CCE90C-D2D5-0F41-B7F5-08F325B95A72}"/>
              </a:ext>
            </a:extLst>
          </p:cNvPr>
          <p:cNvSpPr txBox="1"/>
          <p:nvPr/>
        </p:nvSpPr>
        <p:spPr>
          <a:xfrm>
            <a:off x="1684200" y="2426188"/>
            <a:ext cx="9489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CA" sz="2400" b="1" i="0" u="none" strike="noStrike">
                <a:effectLst/>
              </a:rPr>
              <a:t>Savoirs</a:t>
            </a:r>
            <a:r>
              <a:rPr lang="fr-CA" sz="2400" b="0" i="0" u="none" strike="noStrike">
                <a:effectLst/>
              </a:rPr>
              <a:t> :</a:t>
            </a:r>
            <a:r>
              <a:rPr lang="fr-FR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Comprendre les systèmes OT (SCADA, PLC, </a:t>
            </a:r>
            <a:r>
              <a:rPr lang="fr-CA" sz="2400" b="0" i="0" u="none" strike="noStrike" err="1">
                <a:effectLst/>
              </a:rPr>
              <a:t>etc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Connaissance de protocoles industriels (</a:t>
            </a:r>
            <a:r>
              <a:rPr lang="fr-CA" sz="2400" b="0" i="0" u="none" strike="noStrike" err="1">
                <a:effectLst/>
              </a:rPr>
              <a:t>Modbus</a:t>
            </a:r>
            <a:r>
              <a:rPr lang="fr-CA" sz="2400" b="0" i="0" u="none" strike="noStrike">
                <a:effectLst/>
              </a:rPr>
              <a:t>, OPC-UA, </a:t>
            </a:r>
            <a:r>
              <a:rPr lang="fr-CA" sz="2400" b="0" i="0" u="none" strike="noStrike" err="1">
                <a:effectLst/>
              </a:rPr>
              <a:t>EthercCAT</a:t>
            </a:r>
            <a:r>
              <a:rPr lang="fr-CA" sz="2400" b="0" i="0" u="none" strike="noStrike">
                <a:effectLst/>
              </a:rPr>
              <a:t>, </a:t>
            </a:r>
            <a:r>
              <a:rPr lang="fr-CA" sz="2400" b="0" i="0" u="none" strike="noStrike" err="1">
                <a:effectLst/>
              </a:rPr>
              <a:t>etc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Apprentissage des normes et standards de sécurité (IEC-62443, NIST, </a:t>
            </a:r>
            <a:r>
              <a:rPr lang="fr-CA" sz="2400" b="0" i="0" u="none" strike="noStrike" err="1">
                <a:effectLst/>
              </a:rPr>
              <a:t>etc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Connaissance de l'architecture en couche (modèle </a:t>
            </a:r>
            <a:r>
              <a:rPr lang="fr-CA" sz="2400" b="0" i="0" u="none" strike="noStrike" err="1">
                <a:effectLst/>
              </a:rPr>
              <a:t>Purdue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Utilisation de la roue de Deming (Plan, Do, Check, </a:t>
            </a:r>
            <a:r>
              <a:rPr lang="fr-CA" sz="2400" b="0" i="0" u="none" strike="noStrike" err="1">
                <a:effectLst/>
              </a:rPr>
              <a:t>Act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528FA98-3BB7-E246-8BEB-818AB6D773B7}"/>
              </a:ext>
            </a:extLst>
          </p:cNvPr>
          <p:cNvSpPr txBox="1"/>
          <p:nvPr/>
        </p:nvSpPr>
        <p:spPr>
          <a:xfrm>
            <a:off x="1684200" y="4927863"/>
            <a:ext cx="132056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CA" sz="2400" b="1" i="0" u="none" strike="noStrike">
                <a:effectLst/>
              </a:rPr>
              <a:t>Savoir-faire</a:t>
            </a:r>
            <a:r>
              <a:rPr lang="fr-CA" sz="2400" b="0" i="0" u="none" strike="noStrike">
                <a:effectLst/>
              </a:rPr>
              <a:t> :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Prise de notes de qualité et rédaction de comptes rendus de réunion dans un cadre professionnel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Préparation de présentations PowerPoint 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Utilisation d’outils collaboratifs (Microsoft Teams</a:t>
            </a:r>
            <a:r>
              <a:rPr lang="en-US" sz="2400" b="0" i="0">
                <a:effectLst/>
              </a:rPr>
              <a:t>​, Discord)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Utilisation de simulateurs (</a:t>
            </a:r>
            <a:r>
              <a:rPr lang="fr-CA" sz="2400" b="0" i="0" u="none" strike="noStrike" err="1">
                <a:effectLst/>
              </a:rPr>
              <a:t>FactoryIO</a:t>
            </a:r>
            <a:r>
              <a:rPr lang="fr-CA" sz="2400" b="0" i="0" u="none" strike="noStrike">
                <a:effectLst/>
              </a:rPr>
              <a:t>, ICSSIM, CODESYS)</a:t>
            </a:r>
            <a:r>
              <a:rPr lang="en-US" sz="2400" b="0" i="0">
                <a:effectLst/>
              </a:rPr>
              <a:t>​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627B48CF-5DFA-1270-B786-222860E7595F}"/>
              </a:ext>
            </a:extLst>
          </p:cNvPr>
          <p:cNvSpPr txBox="1"/>
          <p:nvPr/>
        </p:nvSpPr>
        <p:spPr>
          <a:xfrm>
            <a:off x="355849" y="9980003"/>
            <a:ext cx="989214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Synthèse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de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projet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 1/2</a:t>
            </a:r>
          </a:p>
        </p:txBody>
      </p:sp>
    </p:spTree>
    <p:extLst>
      <p:ext uri="{BB962C8B-B14F-4D97-AF65-F5344CB8AC3E}">
        <p14:creationId xmlns:p14="http://schemas.microsoft.com/office/powerpoint/2010/main" val="100450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60358-6BB0-5AA1-1304-EB6A08A8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A65DE4-4C8C-8606-27A9-5F1CBD58746C}"/>
              </a:ext>
            </a:extLst>
          </p:cNvPr>
          <p:cNvGrpSpPr/>
          <p:nvPr/>
        </p:nvGrpSpPr>
        <p:grpSpPr>
          <a:xfrm>
            <a:off x="-164415" y="-389670"/>
            <a:ext cx="18616829" cy="2622507"/>
            <a:chOff x="0" y="0"/>
            <a:chExt cx="4903198" cy="10942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8BD4BFA-BC19-1ECC-8B2C-E1AF4903FF90}"/>
                </a:ext>
              </a:extLst>
            </p:cNvPr>
            <p:cNvSpPr/>
            <p:nvPr/>
          </p:nvSpPr>
          <p:spPr>
            <a:xfrm>
              <a:off x="0" y="0"/>
              <a:ext cx="4903198" cy="1094211"/>
            </a:xfrm>
            <a:custGeom>
              <a:avLst/>
              <a:gdLst/>
              <a:ahLst/>
              <a:cxnLst/>
              <a:rect l="l" t="t" r="r" b="b"/>
              <a:pathLst>
                <a:path w="4903198" h="1094211">
                  <a:moveTo>
                    <a:pt x="0" y="0"/>
                  </a:moveTo>
                  <a:lnTo>
                    <a:pt x="4903198" y="0"/>
                  </a:lnTo>
                  <a:lnTo>
                    <a:pt x="4903198" y="1094211"/>
                  </a:lnTo>
                  <a:lnTo>
                    <a:pt x="0" y="1094211"/>
                  </a:lnTo>
                  <a:close/>
                </a:path>
              </a:pathLst>
            </a:custGeom>
            <a:solidFill>
              <a:srgbClr val="EAEAE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9AA6BD-3759-3F0B-4DFA-4D9186B34F9A}"/>
                </a:ext>
              </a:extLst>
            </p:cNvPr>
            <p:cNvSpPr txBox="1"/>
            <p:nvPr/>
          </p:nvSpPr>
          <p:spPr>
            <a:xfrm>
              <a:off x="0" y="-47625"/>
              <a:ext cx="4903198" cy="1141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B0D1FFD-DE8E-3119-A97B-1706D72DE180}"/>
              </a:ext>
            </a:extLst>
          </p:cNvPr>
          <p:cNvSpPr txBox="1"/>
          <p:nvPr/>
        </p:nvSpPr>
        <p:spPr>
          <a:xfrm>
            <a:off x="911873" y="532936"/>
            <a:ext cx="14444576" cy="894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8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Compétences</a:t>
            </a:r>
            <a:r>
              <a:rPr lang="en-US" sz="8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8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developpées</a:t>
            </a:r>
            <a:endParaRPr lang="en-US" sz="8000">
              <a:ea typeface="Calibri"/>
              <a:cs typeface="Calibri"/>
            </a:endParaRP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041E9085-AF18-41E0-F966-415892E6D133}"/>
              </a:ext>
            </a:extLst>
          </p:cNvPr>
          <p:cNvSpPr/>
          <p:nvPr/>
        </p:nvSpPr>
        <p:spPr>
          <a:xfrm rot="-3360000">
            <a:off x="15255788" y="-6933022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9F223BD-08D8-4312-F850-BB5B9F9E09ED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29/48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7CCE90C-D2D5-0F41-B7F5-08F325B95A72}"/>
              </a:ext>
            </a:extLst>
          </p:cNvPr>
          <p:cNvSpPr txBox="1"/>
          <p:nvPr/>
        </p:nvSpPr>
        <p:spPr>
          <a:xfrm>
            <a:off x="1684200" y="2426188"/>
            <a:ext cx="94899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CA" sz="2400" b="1" i="0" u="none" strike="noStrike">
                <a:effectLst/>
              </a:rPr>
              <a:t>Savoirs</a:t>
            </a:r>
            <a:r>
              <a:rPr lang="fr-CA" sz="2400" b="0" i="0" u="none" strike="noStrike">
                <a:effectLst/>
              </a:rPr>
              <a:t> :</a:t>
            </a:r>
            <a:r>
              <a:rPr lang="fr-FR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Comprendre les systèmes OT (SCADA, PLC, </a:t>
            </a:r>
            <a:r>
              <a:rPr lang="fr-CA" sz="2400" b="0" i="0" u="none" strike="noStrike" err="1">
                <a:effectLst/>
              </a:rPr>
              <a:t>etc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Connaissance de protocoles industriels (Modbus, OPC-UA, </a:t>
            </a:r>
            <a:r>
              <a:rPr lang="fr-CA" sz="2400" b="0" i="0" u="none" strike="noStrike" err="1">
                <a:effectLst/>
              </a:rPr>
              <a:t>EthercCAT</a:t>
            </a:r>
            <a:r>
              <a:rPr lang="fr-CA" sz="2400" b="0" i="0" u="none" strike="noStrike">
                <a:effectLst/>
              </a:rPr>
              <a:t>, </a:t>
            </a:r>
            <a:r>
              <a:rPr lang="fr-CA" sz="2400" b="0" i="0" u="none" strike="noStrike" err="1">
                <a:effectLst/>
              </a:rPr>
              <a:t>etc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Apprentissage des normes et standards de sécurité (IEC-62443, NIST, </a:t>
            </a:r>
            <a:r>
              <a:rPr lang="fr-CA" sz="2400" b="0" i="0" u="none" strike="noStrike" err="1">
                <a:effectLst/>
              </a:rPr>
              <a:t>etc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Connaissance de l'architecture en couche (modèle </a:t>
            </a:r>
            <a:r>
              <a:rPr lang="fr-CA" sz="2400" b="0" i="0" u="none" strike="noStrike" err="1">
                <a:effectLst/>
              </a:rPr>
              <a:t>Purdue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Utilisation de la roue de Deming (Plan, Do, Check, </a:t>
            </a:r>
            <a:r>
              <a:rPr lang="fr-CA" sz="2400" b="0" i="0" u="none" strike="noStrike" err="1">
                <a:effectLst/>
              </a:rPr>
              <a:t>Act</a:t>
            </a:r>
            <a:r>
              <a:rPr lang="fr-CA" sz="2400" b="0" i="0" u="none" strike="noStrike">
                <a:effectLst/>
              </a:rPr>
              <a:t>)</a:t>
            </a:r>
            <a:r>
              <a:rPr lang="en-US" sz="2400" b="0" i="0">
                <a:effectLst/>
              </a:rPr>
              <a:t>​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528FA98-3BB7-E246-8BEB-818AB6D773B7}"/>
              </a:ext>
            </a:extLst>
          </p:cNvPr>
          <p:cNvSpPr txBox="1"/>
          <p:nvPr/>
        </p:nvSpPr>
        <p:spPr>
          <a:xfrm>
            <a:off x="1684200" y="4927863"/>
            <a:ext cx="132056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CA" sz="2400" b="1" i="0" u="none" strike="noStrike">
                <a:effectLst/>
              </a:rPr>
              <a:t>Savoir-faire</a:t>
            </a:r>
            <a:r>
              <a:rPr lang="fr-CA" sz="2400" b="0" i="0" u="none" strike="noStrike">
                <a:effectLst/>
              </a:rPr>
              <a:t> :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Prise de notes de qualité et rédaction de comptes rendus de réunion dans un cadre professionnel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Préparation de présentations PowerPoint 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Utilisation d’outils collaboratifs (Microsoft Teams</a:t>
            </a:r>
            <a:r>
              <a:rPr lang="en-US" sz="2400" b="0" i="0">
                <a:effectLst/>
              </a:rPr>
              <a:t>​, Discord)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Utilisation de simulateurs (</a:t>
            </a:r>
            <a:r>
              <a:rPr lang="fr-CA" sz="2400" b="0" i="0" u="none" strike="noStrike" err="1">
                <a:effectLst/>
              </a:rPr>
              <a:t>FactoryIO</a:t>
            </a:r>
            <a:r>
              <a:rPr lang="fr-CA" sz="2400" b="0" i="0" u="none" strike="noStrike">
                <a:effectLst/>
              </a:rPr>
              <a:t>, ICSSIM, CODESYS)</a:t>
            </a:r>
            <a:r>
              <a:rPr lang="en-US" sz="2400" b="0" i="0">
                <a:effectLst/>
              </a:rPr>
              <a:t>​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48BB398-F71D-BB42-A510-D096CE632FC4}"/>
              </a:ext>
            </a:extLst>
          </p:cNvPr>
          <p:cNvSpPr txBox="1"/>
          <p:nvPr/>
        </p:nvSpPr>
        <p:spPr>
          <a:xfrm>
            <a:off x="1684200" y="7103568"/>
            <a:ext cx="71507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CA" sz="2400" b="1" i="0" u="none" strike="noStrike">
                <a:effectLst/>
              </a:rPr>
              <a:t>Savoir-être</a:t>
            </a:r>
            <a:r>
              <a:rPr lang="fr-CA" sz="2400" b="0" i="0" u="none" strike="noStrike">
                <a:effectLst/>
              </a:rPr>
              <a:t> :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Être ponctuel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Être attentif lors des réunions, et des présentations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Savoir collaborer avec les membres du groupe</a:t>
            </a:r>
            <a:r>
              <a:rPr lang="en-US" sz="2400" b="0" i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2400" b="0" i="0" u="none" strike="noStrike">
                <a:effectLst/>
              </a:rPr>
              <a:t> Être méthodique dans les recherches</a:t>
            </a:r>
            <a:r>
              <a:rPr lang="en-US" sz="2400" b="0" i="0">
                <a:effectLst/>
              </a:rPr>
              <a:t>​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3FF5F9D8-5B24-C10C-686B-1E2509B40F18}"/>
              </a:ext>
            </a:extLst>
          </p:cNvPr>
          <p:cNvSpPr txBox="1"/>
          <p:nvPr/>
        </p:nvSpPr>
        <p:spPr>
          <a:xfrm>
            <a:off x="355849" y="9980003"/>
            <a:ext cx="989214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Synthèse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de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projet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 1/2</a:t>
            </a:r>
          </a:p>
        </p:txBody>
      </p:sp>
    </p:spTree>
    <p:extLst>
      <p:ext uri="{BB962C8B-B14F-4D97-AF65-F5344CB8AC3E}">
        <p14:creationId xmlns:p14="http://schemas.microsoft.com/office/powerpoint/2010/main" val="401773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60358-6BB0-5AA1-1304-EB6A08A8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A65DE4-4C8C-8606-27A9-5F1CBD58746C}"/>
              </a:ext>
            </a:extLst>
          </p:cNvPr>
          <p:cNvGrpSpPr/>
          <p:nvPr/>
        </p:nvGrpSpPr>
        <p:grpSpPr>
          <a:xfrm>
            <a:off x="-164415" y="-389670"/>
            <a:ext cx="18616829" cy="2622507"/>
            <a:chOff x="0" y="0"/>
            <a:chExt cx="4903198" cy="10942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8BD4BFA-BC19-1ECC-8B2C-E1AF4903FF90}"/>
                </a:ext>
              </a:extLst>
            </p:cNvPr>
            <p:cNvSpPr/>
            <p:nvPr/>
          </p:nvSpPr>
          <p:spPr>
            <a:xfrm>
              <a:off x="0" y="0"/>
              <a:ext cx="4903198" cy="1094211"/>
            </a:xfrm>
            <a:custGeom>
              <a:avLst/>
              <a:gdLst/>
              <a:ahLst/>
              <a:cxnLst/>
              <a:rect l="l" t="t" r="r" b="b"/>
              <a:pathLst>
                <a:path w="4903198" h="1094211">
                  <a:moveTo>
                    <a:pt x="0" y="0"/>
                  </a:moveTo>
                  <a:lnTo>
                    <a:pt x="4903198" y="0"/>
                  </a:lnTo>
                  <a:lnTo>
                    <a:pt x="4903198" y="1094211"/>
                  </a:lnTo>
                  <a:lnTo>
                    <a:pt x="0" y="1094211"/>
                  </a:lnTo>
                  <a:close/>
                </a:path>
              </a:pathLst>
            </a:custGeom>
            <a:solidFill>
              <a:srgbClr val="EAEAE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9AA6BD-3759-3F0B-4DFA-4D9186B34F9A}"/>
                </a:ext>
              </a:extLst>
            </p:cNvPr>
            <p:cNvSpPr txBox="1"/>
            <p:nvPr/>
          </p:nvSpPr>
          <p:spPr>
            <a:xfrm>
              <a:off x="0" y="-47625"/>
              <a:ext cx="4903198" cy="1141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B0D1FFD-DE8E-3119-A97B-1706D72DE180}"/>
              </a:ext>
            </a:extLst>
          </p:cNvPr>
          <p:cNvSpPr txBox="1"/>
          <p:nvPr/>
        </p:nvSpPr>
        <p:spPr>
          <a:xfrm>
            <a:off x="911873" y="532936"/>
            <a:ext cx="14444576" cy="894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8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Bilan</a:t>
            </a:r>
            <a:r>
              <a:rPr lang="en-US" sz="8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8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collectif</a:t>
            </a:r>
            <a:endParaRPr lang="en-US" sz="8000">
              <a:ea typeface="Calibri"/>
              <a:cs typeface="Calibri"/>
            </a:endParaRP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041E9085-AF18-41E0-F966-415892E6D133}"/>
              </a:ext>
            </a:extLst>
          </p:cNvPr>
          <p:cNvSpPr/>
          <p:nvPr/>
        </p:nvSpPr>
        <p:spPr>
          <a:xfrm rot="-3360000">
            <a:off x="15255788" y="-6933022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9F223BD-08D8-4312-F850-BB5B9F9E09ED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30/48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pic>
        <p:nvPicPr>
          <p:cNvPr id="2050" name="Picture 2" descr="Une image contenant cercle&#10;&#10;Le contenu généré par l’IA peut être incorrect.">
            <a:extLst>
              <a:ext uri="{FF2B5EF4-FFF2-40B4-BE49-F238E27FC236}">
                <a16:creationId xmlns:a16="http://schemas.microsoft.com/office/drawing/2014/main" id="{F514F0B1-E9B2-A74A-983E-7313877B3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89" y="4004103"/>
            <a:ext cx="5042465" cy="38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Une image contenant dessin humoristique, clipart&#10;&#10;Le contenu généré par l’IA peut être incorrect.">
            <a:extLst>
              <a:ext uri="{FF2B5EF4-FFF2-40B4-BE49-F238E27FC236}">
                <a16:creationId xmlns:a16="http://schemas.microsoft.com/office/drawing/2014/main" id="{465133E6-1E38-784D-B3D2-7E76A1018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995" y="4033915"/>
            <a:ext cx="5042465" cy="38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3">
            <a:extLst>
              <a:ext uri="{FF2B5EF4-FFF2-40B4-BE49-F238E27FC236}">
                <a16:creationId xmlns:a16="http://schemas.microsoft.com/office/drawing/2014/main" id="{831D7634-F9E4-C5BE-12AB-648095CFC7A8}"/>
              </a:ext>
            </a:extLst>
          </p:cNvPr>
          <p:cNvSpPr txBox="1"/>
          <p:nvPr/>
        </p:nvSpPr>
        <p:spPr>
          <a:xfrm>
            <a:off x="355849" y="9980003"/>
            <a:ext cx="989214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Synthèse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de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projet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 2/2</a:t>
            </a:r>
          </a:p>
        </p:txBody>
      </p:sp>
    </p:spTree>
    <p:extLst>
      <p:ext uri="{BB962C8B-B14F-4D97-AF65-F5344CB8AC3E}">
        <p14:creationId xmlns:p14="http://schemas.microsoft.com/office/powerpoint/2010/main" val="431680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657A2F-A8E1-B4C7-EA99-34CBC9BE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DE3023-33A3-6FA5-296C-1FD8BD205215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4760859-AC7E-C9BB-B575-E36F09CF471F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E60288B-31EF-8C5F-0A33-7E1B530626CB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B456028-9A42-3BCE-359D-829D36818B3A}"/>
              </a:ext>
            </a:extLst>
          </p:cNvPr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0CBE771-ACE2-BE22-F365-32137D75B67E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2FE083F-A847-5044-8E4E-406E4BB9A3CF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92CA0EC9-10EA-5F2A-6A67-ECC778F15794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2BCA3B8B-C1A5-5566-11EA-FB4119B15935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38F52E62-254E-1D0C-74C1-8105F9FA10C4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0EA2707-043E-D72B-8E84-A9C945B72FC8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9D67B4F-EF5F-2E5E-2582-BCB001ED97CE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DFFCC49-3AF9-D2B2-6434-952067618262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BE03C6F-1093-5B6B-7F6A-D11CCC98899A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32EF10D-5D19-E19E-4D79-177A6B002F60}"/>
              </a:ext>
            </a:extLst>
          </p:cNvPr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D91CC43-AF2A-541C-2A8A-EA0961D5E1CA}"/>
              </a:ext>
            </a:extLst>
          </p:cNvPr>
          <p:cNvSpPr txBox="1"/>
          <p:nvPr/>
        </p:nvSpPr>
        <p:spPr>
          <a:xfrm>
            <a:off x="1840356" y="6296074"/>
            <a:ext cx="6028367" cy="42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 err="1"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3200" b="1"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3200" b="1" err="1"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r>
              <a:rPr lang="en-US" sz="3200" b="1"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9CC615E-9840-0A3F-9938-0AED6874DBCB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F207B0C-E4D6-D341-AAB5-E6D2B627CBB3}"/>
              </a:ext>
            </a:extLst>
          </p:cNvPr>
          <p:cNvSpPr txBox="1"/>
          <p:nvPr/>
        </p:nvSpPr>
        <p:spPr>
          <a:xfrm>
            <a:off x="1500176" y="4864042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>
              <a:solidFill>
                <a:srgbClr val="BFBFBF"/>
              </a:solidFill>
              <a:ea typeface="Calibri"/>
              <a:cs typeface="Calibri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97055BD8-E35F-A69C-1090-6088A1240A61}"/>
              </a:ext>
            </a:extLst>
          </p:cNvPr>
          <p:cNvSpPr txBox="1"/>
          <p:nvPr/>
        </p:nvSpPr>
        <p:spPr>
          <a:xfrm>
            <a:off x="1500175" y="5555025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>
              <a:solidFill>
                <a:srgbClr val="BFBFBF"/>
              </a:solidFill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BCC7FC-4845-64EB-0442-B7EBA534A5C0}"/>
              </a:ext>
            </a:extLst>
          </p:cNvPr>
          <p:cNvSpPr txBox="1"/>
          <p:nvPr/>
        </p:nvSpPr>
        <p:spPr>
          <a:xfrm>
            <a:off x="1500177" y="3443319"/>
            <a:ext cx="6149530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>
              <a:solidFill>
                <a:schemeClr val="bg1">
                  <a:lumMod val="76000"/>
                </a:schemeClr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E3413F4A-9698-7D3D-D9E6-F36ECE518D59}"/>
              </a:ext>
            </a:extLst>
          </p:cNvPr>
          <p:cNvSpPr txBox="1"/>
          <p:nvPr/>
        </p:nvSpPr>
        <p:spPr>
          <a:xfrm>
            <a:off x="16932854" y="9400943"/>
            <a:ext cx="897945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31/48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</p:spTree>
    <p:extLst>
      <p:ext uri="{BB962C8B-B14F-4D97-AF65-F5344CB8AC3E}">
        <p14:creationId xmlns:p14="http://schemas.microsoft.com/office/powerpoint/2010/main" val="783050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DF6D8-21DB-3931-FC2D-EA9CF3318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8A88434-B418-624A-B62D-69A9BE826D60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E799B82-A551-8A71-6CD3-315A6CA4EEB4}"/>
              </a:ext>
            </a:extLst>
          </p:cNvPr>
          <p:cNvGrpSpPr/>
          <p:nvPr/>
        </p:nvGrpSpPr>
        <p:grpSpPr>
          <a:xfrm>
            <a:off x="13319821" y="0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4C594FF-7B39-BDAB-7D2F-4610BCCC5A2D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D3AEDACF-C92B-BDF5-E4FA-2014E93F8B59}"/>
              </a:ext>
            </a:extLst>
          </p:cNvPr>
          <p:cNvSpPr/>
          <p:nvPr/>
        </p:nvSpPr>
        <p:spPr>
          <a:xfrm>
            <a:off x="7538069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BEF9730-A424-5BE0-0F9C-72C2B007F784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31005A82-13BE-FC3A-EE3A-3234D533F73A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D496FB90-D119-DFE2-6A85-06BAB96EF6BC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1A6023A6-F084-D11E-3C14-62FEE6BBCAE6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71BA0473-444C-B3DD-EC05-2BEFE422D46E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BEC5408-DB33-A76F-BCE7-FF8978833D0E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D876018-3438-576F-C2F9-36FB9BDD4F2A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9B07E14-ECFF-4F6A-AE2E-D1B5BAB9676E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4C1B8AD-40D4-AA21-A175-F0F49789A4BF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C2A1399-E19B-DA20-CA1A-7D5675F70F23}"/>
              </a:ext>
            </a:extLst>
          </p:cNvPr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>
              <a:solidFill>
                <a:srgbClr val="BFBFBF"/>
              </a:solidFill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98D8093-08F5-FF20-408C-BDDC4AB83708}"/>
              </a:ext>
            </a:extLst>
          </p:cNvPr>
          <p:cNvSpPr txBox="1"/>
          <p:nvPr/>
        </p:nvSpPr>
        <p:spPr>
          <a:xfrm>
            <a:off x="1826748" y="7066388"/>
            <a:ext cx="6041974" cy="42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 err="1">
                <a:latin typeface="Open Sans 1 Bold"/>
                <a:ea typeface="Open Sans 1 Bold"/>
                <a:cs typeface="Open Sans 1 Bold"/>
              </a:rPr>
              <a:t>Présentation</a:t>
            </a:r>
            <a:r>
              <a:rPr lang="en-US" sz="3200" b="1">
                <a:latin typeface="Open Sans 1 Bold"/>
                <a:ea typeface="Open Sans 1 Bold"/>
                <a:cs typeface="Open Sans 1 Bold"/>
              </a:rPr>
              <a:t> technique</a:t>
            </a:r>
            <a:endParaRPr lang="en-US" sz="3200">
              <a:latin typeface="Calibri"/>
              <a:ea typeface="Calibri"/>
              <a:cs typeface="Calibri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7BAD7944-A44B-0083-1F41-FB77E460819B}"/>
              </a:ext>
            </a:extLst>
          </p:cNvPr>
          <p:cNvSpPr txBox="1"/>
          <p:nvPr/>
        </p:nvSpPr>
        <p:spPr>
          <a:xfrm>
            <a:off x="1500176" y="4864042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endParaRPr lang="en-US">
              <a:solidFill>
                <a:srgbClr val="BFBFBF"/>
              </a:solidFill>
              <a:ea typeface="Calibri"/>
              <a:cs typeface="Calibri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EB18842-FFCC-5DF0-99B0-350EE1093115}"/>
              </a:ext>
            </a:extLst>
          </p:cNvPr>
          <p:cNvSpPr txBox="1"/>
          <p:nvPr/>
        </p:nvSpPr>
        <p:spPr>
          <a:xfrm>
            <a:off x="1500174" y="6279184"/>
            <a:ext cx="4741141" cy="75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</a:p>
          <a:p>
            <a:pPr>
              <a:lnSpc>
                <a:spcPts val="3290"/>
              </a:lnSpc>
            </a:pPr>
            <a:endParaRPr lang="en-US" sz="2350" b="1">
              <a:solidFill>
                <a:srgbClr val="BFBFBF"/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6740A-4201-76FA-608B-4EE619857ED7}"/>
              </a:ext>
            </a:extLst>
          </p:cNvPr>
          <p:cNvSpPr txBox="1"/>
          <p:nvPr/>
        </p:nvSpPr>
        <p:spPr>
          <a:xfrm>
            <a:off x="1500177" y="3443319"/>
            <a:ext cx="6149530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2350" b="1">
              <a:solidFill>
                <a:schemeClr val="bg1">
                  <a:lumMod val="76000"/>
                </a:schemeClr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EEFE891-B4DC-6BE3-C3BF-63000E96067D}"/>
              </a:ext>
            </a:extLst>
          </p:cNvPr>
          <p:cNvSpPr txBox="1"/>
          <p:nvPr/>
        </p:nvSpPr>
        <p:spPr>
          <a:xfrm>
            <a:off x="1500175" y="5555025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rgbClr val="BFBFB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>
              <a:solidFill>
                <a:srgbClr val="BFBFBF"/>
              </a:solidFill>
              <a:ea typeface="Calibri"/>
              <a:cs typeface="Calibri"/>
            </a:endParaRPr>
          </a:p>
        </p:txBody>
      </p:sp>
      <p:sp>
        <p:nvSpPr>
          <p:cNvPr id="17" name="TextBox 41">
            <a:extLst>
              <a:ext uri="{FF2B5EF4-FFF2-40B4-BE49-F238E27FC236}">
                <a16:creationId xmlns:a16="http://schemas.microsoft.com/office/drawing/2014/main" id="{3028A4BC-D386-96A9-C1FE-92606B8EF26D}"/>
              </a:ext>
            </a:extLst>
          </p:cNvPr>
          <p:cNvSpPr txBox="1"/>
          <p:nvPr/>
        </p:nvSpPr>
        <p:spPr>
          <a:xfrm>
            <a:off x="16932854" y="9400943"/>
            <a:ext cx="897945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31/48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</p:spTree>
    <p:extLst>
      <p:ext uri="{BB962C8B-B14F-4D97-AF65-F5344CB8AC3E}">
        <p14:creationId xmlns:p14="http://schemas.microsoft.com/office/powerpoint/2010/main" val="6859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48C34-A352-50B3-565F-A26103D69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18">
            <a:extLst>
              <a:ext uri="{FF2B5EF4-FFF2-40B4-BE49-F238E27FC236}">
                <a16:creationId xmlns:a16="http://schemas.microsoft.com/office/drawing/2014/main" id="{9F410EA9-7E3A-AC46-E7E9-8D7AA5D8F0AD}"/>
              </a:ext>
            </a:extLst>
          </p:cNvPr>
          <p:cNvSpPr/>
          <p:nvPr/>
        </p:nvSpPr>
        <p:spPr>
          <a:xfrm>
            <a:off x="915581" y="5150701"/>
            <a:ext cx="13020" cy="13460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97524C2-9639-D5FF-46B7-BB2070B880B4}"/>
              </a:ext>
            </a:extLst>
          </p:cNvPr>
          <p:cNvGrpSpPr/>
          <p:nvPr/>
        </p:nvGrpSpPr>
        <p:grpSpPr>
          <a:xfrm>
            <a:off x="-187902" y="6462565"/>
            <a:ext cx="18663805" cy="3988849"/>
            <a:chOff x="0" y="0"/>
            <a:chExt cx="4915570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11FF21-F24D-0F4D-D83A-2A6803019F26}"/>
                </a:ext>
              </a:extLst>
            </p:cNvPr>
            <p:cNvSpPr/>
            <p:nvPr/>
          </p:nvSpPr>
          <p:spPr>
            <a:xfrm>
              <a:off x="0" y="0"/>
              <a:ext cx="4915570" cy="1050561"/>
            </a:xfrm>
            <a:custGeom>
              <a:avLst/>
              <a:gdLst/>
              <a:ahLst/>
              <a:cxnLst/>
              <a:rect l="l" t="t" r="r" b="b"/>
              <a:pathLst>
                <a:path w="4915570" h="1050561">
                  <a:moveTo>
                    <a:pt x="0" y="0"/>
                  </a:moveTo>
                  <a:lnTo>
                    <a:pt x="4915570" y="0"/>
                  </a:lnTo>
                  <a:lnTo>
                    <a:pt x="4915570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E66BCB-C6D7-193D-1EC3-422DCF59AD03}"/>
                </a:ext>
              </a:extLst>
            </p:cNvPr>
            <p:cNvSpPr txBox="1"/>
            <p:nvPr/>
          </p:nvSpPr>
          <p:spPr>
            <a:xfrm>
              <a:off x="0" y="-47625"/>
              <a:ext cx="4915570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B2791DB-521D-6B73-417A-C21CF8588E1A}"/>
              </a:ext>
            </a:extLst>
          </p:cNvPr>
          <p:cNvSpPr/>
          <p:nvPr/>
        </p:nvSpPr>
        <p:spPr>
          <a:xfrm flipV="1">
            <a:off x="935122" y="5259394"/>
            <a:ext cx="110189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6727E4-C043-09A3-D818-AD46673A9E55}"/>
              </a:ext>
            </a:extLst>
          </p:cNvPr>
          <p:cNvGrpSpPr/>
          <p:nvPr/>
        </p:nvGrpSpPr>
        <p:grpSpPr>
          <a:xfrm>
            <a:off x="312994" y="3968045"/>
            <a:ext cx="1223009" cy="122300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91E5D9B-551C-7ECB-ADF8-DF93930230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DCB7F9B-6FFB-7A93-23BD-3379F7CD37C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3E87CC1-0DCC-D5B5-7EA8-8C7CD17FBE8C}"/>
              </a:ext>
            </a:extLst>
          </p:cNvPr>
          <p:cNvGrpSpPr/>
          <p:nvPr/>
        </p:nvGrpSpPr>
        <p:grpSpPr>
          <a:xfrm>
            <a:off x="3387957" y="3989117"/>
            <a:ext cx="1223009" cy="1223009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0B1D9B4-345A-8375-1266-1D9D7917850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35E46A0-1043-D16E-E865-057C8F007A3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978A608-BCEB-B95F-7FCB-5193E348749B}"/>
              </a:ext>
            </a:extLst>
          </p:cNvPr>
          <p:cNvGrpSpPr/>
          <p:nvPr/>
        </p:nvGrpSpPr>
        <p:grpSpPr>
          <a:xfrm>
            <a:off x="7119124" y="3968045"/>
            <a:ext cx="1223009" cy="122300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859D7F6-A0D8-986E-6CBA-79735B3CB3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2218759-FADA-3A11-5313-B34911B7D9D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51CD871-8C2E-21FC-F5EC-E0EB6E9A80BF}"/>
              </a:ext>
            </a:extLst>
          </p:cNvPr>
          <p:cNvGrpSpPr/>
          <p:nvPr/>
        </p:nvGrpSpPr>
        <p:grpSpPr>
          <a:xfrm>
            <a:off x="11346777" y="3989117"/>
            <a:ext cx="1223009" cy="1223009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7DBC5BC-1210-0CAF-E31A-1FAAF134444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7DE2B8D-ACC7-06E5-25AB-1CD39E57D94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87199174-0A32-9BB3-5BB4-EE7E9BB3B0DA}"/>
              </a:ext>
            </a:extLst>
          </p:cNvPr>
          <p:cNvSpPr/>
          <p:nvPr/>
        </p:nvSpPr>
        <p:spPr>
          <a:xfrm>
            <a:off x="3999461" y="5212127"/>
            <a:ext cx="0" cy="22748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8435230E-A696-B0F4-00B1-7149B4D4008F}"/>
              </a:ext>
            </a:extLst>
          </p:cNvPr>
          <p:cNvSpPr/>
          <p:nvPr/>
        </p:nvSpPr>
        <p:spPr>
          <a:xfrm>
            <a:off x="7730629" y="5191055"/>
            <a:ext cx="0" cy="28986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544D2F4-4399-1437-3EB7-D4CE93D44F2D}"/>
              </a:ext>
            </a:extLst>
          </p:cNvPr>
          <p:cNvSpPr txBox="1"/>
          <p:nvPr/>
        </p:nvSpPr>
        <p:spPr>
          <a:xfrm>
            <a:off x="386413" y="4387571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1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E71AB4D-7714-D0B7-7571-69BFB45924F1}"/>
              </a:ext>
            </a:extLst>
          </p:cNvPr>
          <p:cNvSpPr txBox="1"/>
          <p:nvPr/>
        </p:nvSpPr>
        <p:spPr>
          <a:xfrm>
            <a:off x="3484645" y="4464443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2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00B83125-F4FB-2F0A-9F10-CDBC6A085B6B}"/>
              </a:ext>
            </a:extLst>
          </p:cNvPr>
          <p:cNvSpPr txBox="1"/>
          <p:nvPr/>
        </p:nvSpPr>
        <p:spPr>
          <a:xfrm>
            <a:off x="7204325" y="4384352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3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0415FFC-748A-FC8A-368E-68EEAA9A6BD2}"/>
              </a:ext>
            </a:extLst>
          </p:cNvPr>
          <p:cNvSpPr txBox="1"/>
          <p:nvPr/>
        </p:nvSpPr>
        <p:spPr>
          <a:xfrm>
            <a:off x="11436196" y="4397410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4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A4760694-26DE-3561-0B20-76BBA6CD2B1C}"/>
              </a:ext>
            </a:extLst>
          </p:cNvPr>
          <p:cNvSpPr txBox="1"/>
          <p:nvPr/>
        </p:nvSpPr>
        <p:spPr>
          <a:xfrm>
            <a:off x="16337045" y="9370052"/>
            <a:ext cx="95973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latin typeface="Open Sans 1"/>
                <a:ea typeface="Open Sans 1"/>
                <a:cs typeface="Open Sans 1"/>
              </a:rPr>
              <a:t>3/48</a:t>
            </a:r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E99AC894-956C-15F4-F272-2935D7F10B59}"/>
              </a:ext>
            </a:extLst>
          </p:cNvPr>
          <p:cNvSpPr txBox="1"/>
          <p:nvPr/>
        </p:nvSpPr>
        <p:spPr>
          <a:xfrm>
            <a:off x="221249" y="6620972"/>
            <a:ext cx="3109094" cy="456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Contexte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du TER</a:t>
            </a:r>
            <a:endParaRPr lang="en-US"/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46AFB76B-7B45-01A6-7A57-865BCC168B39}"/>
              </a:ext>
            </a:extLst>
          </p:cNvPr>
          <p:cNvSpPr txBox="1"/>
          <p:nvPr/>
        </p:nvSpPr>
        <p:spPr>
          <a:xfrm>
            <a:off x="1173164" y="7648578"/>
            <a:ext cx="5974016" cy="94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Sujet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choisi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 et </a:t>
            </a:r>
          </a:p>
          <a:p>
            <a:pPr algn="ctr">
              <a:lnSpc>
                <a:spcPts val="3779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pourquoi</a:t>
            </a:r>
            <a:endParaRPr lang="en-US" sz="2700" b="1"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B5459883-A634-493A-DD74-E02BEC045DF1}"/>
              </a:ext>
            </a:extLst>
          </p:cNvPr>
          <p:cNvSpPr txBox="1"/>
          <p:nvPr/>
        </p:nvSpPr>
        <p:spPr>
          <a:xfrm>
            <a:off x="4603062" y="8237002"/>
            <a:ext cx="6389652" cy="94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 err="1">
                <a:latin typeface="Open Sans 2 Bold"/>
                <a:ea typeface="Open Sans 2 Bold"/>
                <a:cs typeface="Open Sans 2 Bold"/>
              </a:rPr>
              <a:t>Objectifs</a:t>
            </a:r>
            <a:r>
              <a:rPr lang="en-US" sz="2700" b="1"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700" b="1" err="1">
                <a:latin typeface="Open Sans 2 Bold"/>
                <a:ea typeface="Open Sans 2 Bold"/>
                <a:cs typeface="Open Sans 2 Bold"/>
              </a:rPr>
              <a:t>pédagogiques</a:t>
            </a:r>
            <a:endParaRPr lang="en-US" sz="2700" b="1">
              <a:latin typeface="Open Sans 2 Bold"/>
              <a:ea typeface="Open Sans 2 Bold"/>
              <a:cs typeface="Open Sans 2 Bold"/>
            </a:endParaRPr>
          </a:p>
          <a:p>
            <a:pPr algn="ctr">
              <a:lnSpc>
                <a:spcPts val="3779"/>
              </a:lnSpc>
            </a:pPr>
            <a:r>
              <a:rPr lang="en-US" sz="2700" b="1">
                <a:latin typeface="Open Sans 2 Bold"/>
                <a:ea typeface="Open Sans 2 Bold"/>
                <a:cs typeface="Open Sans 2 Bold"/>
              </a:rPr>
              <a:t>et </a:t>
            </a:r>
            <a:r>
              <a:rPr lang="en-US" sz="2700" b="1" err="1">
                <a:latin typeface="Open Sans 2 Bold"/>
                <a:ea typeface="Open Sans 2 Bold"/>
                <a:cs typeface="Open Sans 2 Bold"/>
              </a:rPr>
              <a:t>professionnels</a:t>
            </a:r>
            <a:endParaRPr lang="en-US"/>
          </a:p>
        </p:txBody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C36C4FAC-4D41-3DE6-A707-44A992DE124C}"/>
              </a:ext>
            </a:extLst>
          </p:cNvPr>
          <p:cNvSpPr txBox="1"/>
          <p:nvPr/>
        </p:nvSpPr>
        <p:spPr>
          <a:xfrm>
            <a:off x="9924471" y="9141461"/>
            <a:ext cx="5071948" cy="456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Enjeux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transversaux</a:t>
            </a:r>
            <a:endParaRPr lang="en-US"/>
          </a:p>
        </p:txBody>
      </p:sp>
      <p:sp>
        <p:nvSpPr>
          <p:cNvPr id="56" name="AutoShape 19">
            <a:extLst>
              <a:ext uri="{FF2B5EF4-FFF2-40B4-BE49-F238E27FC236}">
                <a16:creationId xmlns:a16="http://schemas.microsoft.com/office/drawing/2014/main" id="{83ADC5F6-1624-D08D-8E60-980333450BB0}"/>
              </a:ext>
            </a:extLst>
          </p:cNvPr>
          <p:cNvSpPr/>
          <p:nvPr/>
        </p:nvSpPr>
        <p:spPr>
          <a:xfrm flipH="1">
            <a:off x="11917497" y="5191054"/>
            <a:ext cx="13021" cy="38873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509740D-4753-58A9-61CB-FFB87E11EE0E}"/>
              </a:ext>
            </a:extLst>
          </p:cNvPr>
          <p:cNvSpPr txBox="1"/>
          <p:nvPr/>
        </p:nvSpPr>
        <p:spPr>
          <a:xfrm>
            <a:off x="95978" y="10227863"/>
            <a:ext cx="796240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Présentée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par : PARNET Cyril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9CE253C8-16FB-BA5B-FBF2-695AE1F7C991}"/>
              </a:ext>
            </a:extLst>
          </p:cNvPr>
          <p:cNvSpPr txBox="1"/>
          <p:nvPr/>
        </p:nvSpPr>
        <p:spPr>
          <a:xfrm>
            <a:off x="316180" y="690377"/>
            <a:ext cx="1731260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Introduction et présentation du </a:t>
            </a:r>
            <a:r>
              <a:rPr lang="en-US" sz="72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projet</a:t>
            </a:r>
            <a:endParaRPr lang="en-US" sz="7200">
              <a:ea typeface="Calibri"/>
              <a:cs typeface="Calibri"/>
            </a:endParaRP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908F8353-1544-6AFE-4D59-856E301DDCDB}"/>
              </a:ext>
            </a:extLst>
          </p:cNvPr>
          <p:cNvSpPr/>
          <p:nvPr/>
        </p:nvSpPr>
        <p:spPr>
          <a:xfrm rot="1500000">
            <a:off x="16716135" y="-3086369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69810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32E02-7E2C-D438-4166-11E47E08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">
            <a:extLst>
              <a:ext uri="{FF2B5EF4-FFF2-40B4-BE49-F238E27FC236}">
                <a16:creationId xmlns:a16="http://schemas.microsoft.com/office/drawing/2014/main" id="{FE45DCA2-4DFE-EB29-0084-ED679C1BA5B6}"/>
              </a:ext>
            </a:extLst>
          </p:cNvPr>
          <p:cNvSpPr/>
          <p:nvPr/>
        </p:nvSpPr>
        <p:spPr>
          <a:xfrm rot="-3420000">
            <a:off x="13830978" y="-4457228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5" name="AutoShape 18">
            <a:extLst>
              <a:ext uri="{FF2B5EF4-FFF2-40B4-BE49-F238E27FC236}">
                <a16:creationId xmlns:a16="http://schemas.microsoft.com/office/drawing/2014/main" id="{659E33A8-99FD-7023-EDED-67BD2373A00F}"/>
              </a:ext>
            </a:extLst>
          </p:cNvPr>
          <p:cNvSpPr/>
          <p:nvPr/>
        </p:nvSpPr>
        <p:spPr>
          <a:xfrm>
            <a:off x="1348067" y="5150701"/>
            <a:ext cx="0" cy="14702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CF13A63-784D-4F64-1438-1F5A3192A377}"/>
              </a:ext>
            </a:extLst>
          </p:cNvPr>
          <p:cNvSpPr/>
          <p:nvPr/>
        </p:nvSpPr>
        <p:spPr>
          <a:xfrm flipV="1">
            <a:off x="1336716" y="5259394"/>
            <a:ext cx="1096179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9056330-EBC8-76B3-6830-C033BCB8994F}"/>
              </a:ext>
            </a:extLst>
          </p:cNvPr>
          <p:cNvGrpSpPr/>
          <p:nvPr/>
        </p:nvGrpSpPr>
        <p:grpSpPr>
          <a:xfrm>
            <a:off x="745481" y="3968045"/>
            <a:ext cx="1223009" cy="122300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657EA18-2260-5A74-56D1-06FB9DD38C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664BD3-3AF2-B5E7-8631-CD072EC7BF6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281707E-16E8-E3CC-352E-BC0E205C4783}"/>
              </a:ext>
            </a:extLst>
          </p:cNvPr>
          <p:cNvGrpSpPr/>
          <p:nvPr/>
        </p:nvGrpSpPr>
        <p:grpSpPr>
          <a:xfrm>
            <a:off x="3763608" y="4010132"/>
            <a:ext cx="1223009" cy="1223009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D1C10DB-63FB-0F2C-587F-4D932F23AA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A33A777-C830-46EA-72E4-B8CBDF2BEF6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AF73C355-3A3B-2383-1C71-F119ACEE9644}"/>
              </a:ext>
            </a:extLst>
          </p:cNvPr>
          <p:cNvSpPr/>
          <p:nvPr/>
        </p:nvSpPr>
        <p:spPr>
          <a:xfrm>
            <a:off x="4375111" y="5233142"/>
            <a:ext cx="0" cy="17404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3DED40C-0946-0443-9FB0-5B8D1549805D}"/>
              </a:ext>
            </a:extLst>
          </p:cNvPr>
          <p:cNvSpPr txBox="1"/>
          <p:nvPr/>
        </p:nvSpPr>
        <p:spPr>
          <a:xfrm>
            <a:off x="999613" y="1076325"/>
            <a:ext cx="12602972" cy="194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err="1">
                <a:solidFill>
                  <a:srgbClr val="000000"/>
                </a:solidFill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Présentation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technique</a:t>
            </a:r>
            <a:endParaRPr lang="en-US" sz="7200" b="1">
              <a:solidFill>
                <a:srgbClr val="000000"/>
              </a:solidFill>
              <a:latin typeface="Century Gothic Paneuropean Bold"/>
              <a:ea typeface="Open Sans 1 Bold"/>
              <a:cs typeface="Century Gothic Paneuropean Bold"/>
            </a:endParaRPr>
          </a:p>
          <a:p>
            <a:pPr>
              <a:lnSpc>
                <a:spcPts val="6208"/>
              </a:lnSpc>
            </a:pPr>
            <a:endParaRPr lang="en-US" sz="7200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1387B0B-0712-4C4C-0DC9-BD42313D8E69}"/>
              </a:ext>
            </a:extLst>
          </p:cNvPr>
          <p:cNvSpPr txBox="1"/>
          <p:nvPr/>
        </p:nvSpPr>
        <p:spPr>
          <a:xfrm>
            <a:off x="818899" y="4387571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1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2EACC78-7689-9CD0-879B-69A555999593}"/>
              </a:ext>
            </a:extLst>
          </p:cNvPr>
          <p:cNvSpPr txBox="1"/>
          <p:nvPr/>
        </p:nvSpPr>
        <p:spPr>
          <a:xfrm>
            <a:off x="3860295" y="4485458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2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43E74A08-508B-4193-264D-18972E0F1D5C}"/>
              </a:ext>
            </a:extLst>
          </p:cNvPr>
          <p:cNvSpPr txBox="1"/>
          <p:nvPr/>
        </p:nvSpPr>
        <p:spPr>
          <a:xfrm>
            <a:off x="349830" y="6620972"/>
            <a:ext cx="3109094" cy="456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latin typeface="Open Sans 2 Bold"/>
                <a:ea typeface="Open Sans 2 Bold"/>
                <a:cs typeface="Open Sans 2 Bold"/>
              </a:rPr>
              <a:t>Introduction</a:t>
            </a: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4997F8F5-F3F2-1FF9-3524-9CB784E6A619}"/>
              </a:ext>
            </a:extLst>
          </p:cNvPr>
          <p:cNvSpPr txBox="1"/>
          <p:nvPr/>
        </p:nvSpPr>
        <p:spPr>
          <a:xfrm>
            <a:off x="2464224" y="7068128"/>
            <a:ext cx="3838979" cy="1429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Choix de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l'environnement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 et des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rPr>
              <a:t>outils</a:t>
            </a:r>
            <a:endParaRPr lang="en-US" sz="2700" b="1" err="1"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38BDF569-6F70-C724-11D7-60F61AB0C71B}"/>
              </a:ext>
            </a:extLst>
          </p:cNvPr>
          <p:cNvSpPr txBox="1"/>
          <p:nvPr/>
        </p:nvSpPr>
        <p:spPr>
          <a:xfrm>
            <a:off x="404314" y="9965322"/>
            <a:ext cx="12024690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Présentée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par : BERREBIHA </a:t>
            </a: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Nasserdine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&amp; KASMI Badreddine</a:t>
            </a:r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4A48EB8E-715B-DB61-90B4-5BBD927009D7}"/>
              </a:ext>
            </a:extLst>
          </p:cNvPr>
          <p:cNvSpPr txBox="1"/>
          <p:nvPr/>
        </p:nvSpPr>
        <p:spPr>
          <a:xfrm>
            <a:off x="16376800" y="9462727"/>
            <a:ext cx="897945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32/48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CD9B4C5E-538C-A9B0-27E5-E19042ED621C}"/>
              </a:ext>
            </a:extLst>
          </p:cNvPr>
          <p:cNvGrpSpPr/>
          <p:nvPr/>
        </p:nvGrpSpPr>
        <p:grpSpPr>
          <a:xfrm>
            <a:off x="8426479" y="4014083"/>
            <a:ext cx="1223009" cy="1223009"/>
            <a:chOff x="0" y="0"/>
            <a:chExt cx="812800" cy="8128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56227CF7-F6BC-0FAF-BAE1-1EF75FC955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D1A6B8CB-CF16-E59F-F4D0-40A7EC33B0E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2" name="TextBox 31">
            <a:extLst>
              <a:ext uri="{FF2B5EF4-FFF2-40B4-BE49-F238E27FC236}">
                <a16:creationId xmlns:a16="http://schemas.microsoft.com/office/drawing/2014/main" id="{BBCFD4F4-3254-0EDC-F611-4D39E2A11557}"/>
              </a:ext>
            </a:extLst>
          </p:cNvPr>
          <p:cNvSpPr txBox="1"/>
          <p:nvPr/>
        </p:nvSpPr>
        <p:spPr>
          <a:xfrm>
            <a:off x="8511679" y="4430390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</a:rPr>
              <a:t>3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9A7C9459-3FF8-24DE-F80C-7EE0FBAFB245}"/>
              </a:ext>
            </a:extLst>
          </p:cNvPr>
          <p:cNvSpPr txBox="1"/>
          <p:nvPr/>
        </p:nvSpPr>
        <p:spPr>
          <a:xfrm>
            <a:off x="7680424" y="7209063"/>
            <a:ext cx="2497274" cy="1431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Anatomie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d'une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attaque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MITM </a:t>
            </a:r>
            <a:endParaRPr lang="en-US"/>
          </a:p>
        </p:txBody>
      </p:sp>
      <p:sp>
        <p:nvSpPr>
          <p:cNvPr id="25" name="AutoShape 18">
            <a:extLst>
              <a:ext uri="{FF2B5EF4-FFF2-40B4-BE49-F238E27FC236}">
                <a16:creationId xmlns:a16="http://schemas.microsoft.com/office/drawing/2014/main" id="{F5FF5878-7269-5AAD-1CE9-261C52DDF7C9}"/>
              </a:ext>
            </a:extLst>
          </p:cNvPr>
          <p:cNvSpPr/>
          <p:nvPr/>
        </p:nvSpPr>
        <p:spPr>
          <a:xfrm>
            <a:off x="9015016" y="5233142"/>
            <a:ext cx="0" cy="17404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18">
            <a:extLst>
              <a:ext uri="{FF2B5EF4-FFF2-40B4-BE49-F238E27FC236}">
                <a16:creationId xmlns:a16="http://schemas.microsoft.com/office/drawing/2014/main" id="{6B947DEF-CBF1-FB9F-73FC-2FFABC2D7841}"/>
              </a:ext>
            </a:extLst>
          </p:cNvPr>
          <p:cNvSpPr/>
          <p:nvPr/>
        </p:nvSpPr>
        <p:spPr>
          <a:xfrm>
            <a:off x="12285255" y="5172267"/>
            <a:ext cx="0" cy="14702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68481F1E-79A5-EB4B-67BA-D61069868CAB}"/>
              </a:ext>
            </a:extLst>
          </p:cNvPr>
          <p:cNvGrpSpPr/>
          <p:nvPr/>
        </p:nvGrpSpPr>
        <p:grpSpPr>
          <a:xfrm>
            <a:off x="11682667" y="3989611"/>
            <a:ext cx="1223009" cy="1223009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F88F66F3-5375-577E-2333-8AFD4ED9E8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CF55D707-E109-D8AE-FA6B-4FBD2AFDA0C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6" name="TextBox 29">
            <a:extLst>
              <a:ext uri="{FF2B5EF4-FFF2-40B4-BE49-F238E27FC236}">
                <a16:creationId xmlns:a16="http://schemas.microsoft.com/office/drawing/2014/main" id="{699D33B1-FBF5-6478-6787-EC42685817CE}"/>
              </a:ext>
            </a:extLst>
          </p:cNvPr>
          <p:cNvSpPr txBox="1"/>
          <p:nvPr/>
        </p:nvSpPr>
        <p:spPr>
          <a:xfrm>
            <a:off x="11756086" y="4409137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</a:rPr>
              <a:t>4</a:t>
            </a: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1E7ACB79-9480-7A74-218D-6182C10EF238}"/>
              </a:ext>
            </a:extLst>
          </p:cNvPr>
          <p:cNvSpPr txBox="1"/>
          <p:nvPr/>
        </p:nvSpPr>
        <p:spPr>
          <a:xfrm>
            <a:off x="10291372" y="6962802"/>
            <a:ext cx="4103652" cy="963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Défense et </a:t>
            </a:r>
            <a:r>
              <a:rPr lang="en-US" sz="2700" b="1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sécurisation</a:t>
            </a:r>
            <a:r>
              <a:rPr lang="en-US" sz="27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des 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77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221A4A-6392-5847-0001-AFD1F39CB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265D46-2873-9A7E-D39F-3E6B1ECE8DD4}"/>
              </a:ext>
            </a:extLst>
          </p:cNvPr>
          <p:cNvCxnSpPr/>
          <p:nvPr/>
        </p:nvCxnSpPr>
        <p:spPr>
          <a:xfrm>
            <a:off x="3753364" y="4927257"/>
            <a:ext cx="9922476" cy="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A36736-331A-4F90-1EAA-13FFE6BF9093}"/>
              </a:ext>
            </a:extLst>
          </p:cNvPr>
          <p:cNvCxnSpPr>
            <a:cxnSpLocks/>
          </p:cNvCxnSpPr>
          <p:nvPr/>
        </p:nvCxnSpPr>
        <p:spPr>
          <a:xfrm flipV="1">
            <a:off x="3753364" y="4556557"/>
            <a:ext cx="9922473" cy="15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7BE980D7-1CB5-28A1-2EB0-BD2C809FCA5F}"/>
              </a:ext>
            </a:extLst>
          </p:cNvPr>
          <p:cNvGrpSpPr/>
          <p:nvPr/>
        </p:nvGrpSpPr>
        <p:grpSpPr>
          <a:xfrm>
            <a:off x="-164415" y="6443201"/>
            <a:ext cx="18616829" cy="4008213"/>
            <a:chOff x="0" y="-47625"/>
            <a:chExt cx="4903198" cy="109818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8543B8-F66F-3FF3-CD96-E8BC03CA6611}"/>
                </a:ext>
              </a:extLst>
            </p:cNvPr>
            <p:cNvSpPr/>
            <p:nvPr/>
          </p:nvSpPr>
          <p:spPr>
            <a:xfrm>
              <a:off x="0" y="0"/>
              <a:ext cx="4903198" cy="1050561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34C846-6B75-DF47-0114-4D1D947D9088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TextBox 7">
            <a:extLst>
              <a:ext uri="{FF2B5EF4-FFF2-40B4-BE49-F238E27FC236}">
                <a16:creationId xmlns:a16="http://schemas.microsoft.com/office/drawing/2014/main" id="{8EB0260C-2BE1-E5DC-114C-DFA84072571A}"/>
              </a:ext>
            </a:extLst>
          </p:cNvPr>
          <p:cNvSpPr txBox="1"/>
          <p:nvPr/>
        </p:nvSpPr>
        <p:spPr>
          <a:xfrm>
            <a:off x="596214" y="780897"/>
            <a:ext cx="11703886" cy="16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66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Introduction au </a:t>
            </a:r>
            <a:r>
              <a:rPr lang="en-US" sz="66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scénario</a:t>
            </a:r>
            <a:r>
              <a:rPr lang="en-US" sz="66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de simulation</a:t>
            </a:r>
            <a:endParaRPr lang="en-US"/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F267E47A-AD54-0C9B-4C0E-A238A0EA803A}"/>
              </a:ext>
            </a:extLst>
          </p:cNvPr>
          <p:cNvSpPr txBox="1"/>
          <p:nvPr/>
        </p:nvSpPr>
        <p:spPr>
          <a:xfrm>
            <a:off x="1639120" y="2702642"/>
            <a:ext cx="14568706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latin typeface="Open Sans 2"/>
                <a:ea typeface="Open Sans 2"/>
                <a:cs typeface="Open Sans 2"/>
              </a:rPr>
              <a:t>Simulation </a:t>
            </a:r>
            <a:r>
              <a:rPr lang="en-US" sz="3200" b="1" err="1">
                <a:latin typeface="Open Sans 2"/>
                <a:ea typeface="Open Sans 2"/>
                <a:cs typeface="Open Sans 2"/>
              </a:rPr>
              <a:t>d’une</a:t>
            </a:r>
            <a:r>
              <a:rPr lang="en-US" sz="3200" b="1">
                <a:latin typeface="Open Sans 2"/>
                <a:ea typeface="Open Sans 2"/>
                <a:cs typeface="Open Sans 2"/>
              </a:rPr>
              <a:t> </a:t>
            </a:r>
            <a:r>
              <a:rPr lang="en-US" sz="3200" b="1" err="1">
                <a:latin typeface="Open Sans 2"/>
                <a:ea typeface="Open Sans 2"/>
                <a:cs typeface="Open Sans 2"/>
              </a:rPr>
              <a:t>Cyberattaque</a:t>
            </a:r>
            <a:r>
              <a:rPr lang="en-US" sz="3200" b="1">
                <a:latin typeface="Open Sans 2"/>
                <a:ea typeface="Open Sans 2"/>
                <a:cs typeface="Open Sans 2"/>
              </a:rPr>
              <a:t> sur un Système </a:t>
            </a:r>
            <a:r>
              <a:rPr lang="en-US" sz="3200" b="1" err="1">
                <a:latin typeface="Open Sans 2"/>
                <a:ea typeface="Open Sans 2"/>
                <a:cs typeface="Open Sans 2"/>
              </a:rPr>
              <a:t>Industriel</a:t>
            </a:r>
            <a:endParaRPr lang="en-US" err="1"/>
          </a:p>
        </p:txBody>
      </p:sp>
      <p:sp>
        <p:nvSpPr>
          <p:cNvPr id="33" name="Freeform 2">
            <a:extLst>
              <a:ext uri="{FF2B5EF4-FFF2-40B4-BE49-F238E27FC236}">
                <a16:creationId xmlns:a16="http://schemas.microsoft.com/office/drawing/2014/main" id="{386AD094-593A-32BB-0288-66EA84A9744B}"/>
              </a:ext>
            </a:extLst>
          </p:cNvPr>
          <p:cNvSpPr/>
          <p:nvPr/>
        </p:nvSpPr>
        <p:spPr>
          <a:xfrm rot="-1380000">
            <a:off x="14443393" y="-7055653"/>
            <a:ext cx="6063465" cy="11757500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5A5D948E-6323-C88A-C01E-B500871BA4B3}"/>
              </a:ext>
            </a:extLst>
          </p:cNvPr>
          <p:cNvSpPr txBox="1"/>
          <p:nvPr/>
        </p:nvSpPr>
        <p:spPr>
          <a:xfrm>
            <a:off x="355849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Introduction </a:t>
            </a:r>
            <a:endParaRPr lang="en-US" i="1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C69E9F58-56F4-F1A7-48EC-2CC640B329A8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33/48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pic>
        <p:nvPicPr>
          <p:cNvPr id="5" name="Picture 4" descr="Latest Uncategorized topics - Factory I/O Community">
            <a:extLst>
              <a:ext uri="{FF2B5EF4-FFF2-40B4-BE49-F238E27FC236}">
                <a16:creationId xmlns:a16="http://schemas.microsoft.com/office/drawing/2014/main" id="{A8041A05-1112-9E74-3C13-64E0CD034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14" y="4031392"/>
            <a:ext cx="2224217" cy="2224217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F6C6E06-5D12-23F9-C6DF-07CE3F0C00F2}"/>
              </a:ext>
            </a:extLst>
          </p:cNvPr>
          <p:cNvSpPr txBox="1"/>
          <p:nvPr/>
        </p:nvSpPr>
        <p:spPr>
          <a:xfrm>
            <a:off x="356524" y="6937454"/>
            <a:ext cx="4658820" cy="14465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latin typeface="Open Sans 2"/>
                <a:ea typeface="Open Sans 2"/>
                <a:cs typeface="Open Sans 2"/>
              </a:rPr>
              <a:t>Factory IO</a:t>
            </a:r>
            <a:endParaRPr lang="en-US"/>
          </a:p>
          <a:p>
            <a:pPr algn="ctr"/>
            <a:r>
              <a:rPr lang="en-US" sz="2800" b="1" i="1" err="1">
                <a:solidFill>
                  <a:schemeClr val="bg1">
                    <a:lumMod val="76000"/>
                  </a:schemeClr>
                </a:solidFill>
                <a:latin typeface="Open Sans 2"/>
                <a:ea typeface="+mn-lt"/>
                <a:cs typeface="+mn-lt"/>
              </a:rPr>
              <a:t>Simulateur</a:t>
            </a:r>
            <a:r>
              <a:rPr lang="en-US" sz="2800" b="1" i="1">
                <a:solidFill>
                  <a:schemeClr val="bg1">
                    <a:lumMod val="76000"/>
                  </a:schemeClr>
                </a:solidFill>
                <a:latin typeface="Open Sans 2"/>
                <a:ea typeface="+mn-lt"/>
                <a:cs typeface="+mn-lt"/>
              </a:rPr>
              <a:t> 3D de </a:t>
            </a:r>
            <a:r>
              <a:rPr lang="en-US" sz="2800" b="1" i="1" err="1">
                <a:solidFill>
                  <a:schemeClr val="bg1">
                    <a:lumMod val="76000"/>
                  </a:schemeClr>
                </a:solidFill>
                <a:latin typeface="Open Sans 2"/>
                <a:ea typeface="+mn-lt"/>
                <a:cs typeface="+mn-lt"/>
              </a:rPr>
              <a:t>chaîne</a:t>
            </a:r>
            <a:r>
              <a:rPr lang="en-US" sz="2800" b="1" i="1">
                <a:solidFill>
                  <a:schemeClr val="bg1">
                    <a:lumMod val="76000"/>
                  </a:schemeClr>
                </a:solidFill>
                <a:latin typeface="Open Sans 2"/>
                <a:ea typeface="+mn-lt"/>
                <a:cs typeface="+mn-lt"/>
              </a:rPr>
              <a:t> de production </a:t>
            </a:r>
            <a:r>
              <a:rPr lang="en-US" sz="2800" b="1" i="1" err="1">
                <a:solidFill>
                  <a:schemeClr val="bg1">
                    <a:lumMod val="76000"/>
                  </a:schemeClr>
                </a:solidFill>
                <a:latin typeface="Open Sans 2"/>
                <a:ea typeface="+mn-lt"/>
                <a:cs typeface="+mn-lt"/>
              </a:rPr>
              <a:t>industrielle</a:t>
            </a:r>
            <a:endParaRPr lang="en-US" sz="2800" b="1" i="1">
              <a:solidFill>
                <a:schemeClr val="bg1">
                  <a:lumMod val="76000"/>
                </a:schemeClr>
              </a:solidFill>
              <a:latin typeface="Open Sans 2"/>
              <a:ea typeface="Calibri"/>
              <a:cs typeface="Calibri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A5D6D3-E682-5B9B-E987-0992C96B144C}"/>
              </a:ext>
            </a:extLst>
          </p:cNvPr>
          <p:cNvSpPr txBox="1"/>
          <p:nvPr/>
        </p:nvSpPr>
        <p:spPr>
          <a:xfrm>
            <a:off x="6442227" y="6937454"/>
            <a:ext cx="4658820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latin typeface="Open Sans 2"/>
                <a:ea typeface="Open Sans 2"/>
                <a:cs typeface="Open Sans 2"/>
              </a:rPr>
              <a:t>KALI Linux</a:t>
            </a:r>
            <a:endParaRPr lang="en-US"/>
          </a:p>
          <a:p>
            <a:pPr algn="ctr"/>
            <a:r>
              <a:rPr lang="en-US" sz="2800" b="1" i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Machine </a:t>
            </a:r>
            <a:r>
              <a:rPr lang="en-US" sz="2800" b="1" i="1" err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d’attaque</a:t>
            </a:r>
            <a:r>
              <a:rPr lang="en-US" sz="2800" b="1" i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 Interception et modification du </a:t>
            </a:r>
            <a:r>
              <a:rPr lang="en-US" sz="2800" b="1" i="1" err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trafic</a:t>
            </a:r>
            <a:r>
              <a:rPr lang="en-US" sz="2800" b="1" i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 </a:t>
            </a:r>
            <a:r>
              <a:rPr lang="en-US" sz="2800" b="1" i="1" err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réseau</a:t>
            </a:r>
            <a:endParaRPr lang="en-US">
              <a:solidFill>
                <a:schemeClr val="bg1">
                  <a:lumMod val="76000"/>
                </a:schemeClr>
              </a:solidFill>
            </a:endParaRPr>
          </a:p>
        </p:txBody>
      </p:sp>
      <p:pic>
        <p:nvPicPr>
          <p:cNvPr id="13" name="Picture 12" descr="récupérer les mots de passe des projets et bibliothèques de codesys plc">
            <a:extLst>
              <a:ext uri="{FF2B5EF4-FFF2-40B4-BE49-F238E27FC236}">
                <a16:creationId xmlns:a16="http://schemas.microsoft.com/office/drawing/2014/main" id="{7BEE7CD8-846F-D3E4-CC10-DF92561003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6426"/>
          <a:stretch>
            <a:fillRect/>
          </a:stretch>
        </p:blipFill>
        <p:spPr>
          <a:xfrm>
            <a:off x="13407079" y="3861487"/>
            <a:ext cx="3892380" cy="2749383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152D7C48-1D76-4247-2C28-C7D501DD25E9}"/>
              </a:ext>
            </a:extLst>
          </p:cNvPr>
          <p:cNvSpPr txBox="1"/>
          <p:nvPr/>
        </p:nvSpPr>
        <p:spPr>
          <a:xfrm>
            <a:off x="13022199" y="6922008"/>
            <a:ext cx="4658820" cy="187743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err="1">
                <a:solidFill>
                  <a:srgbClr val="000000"/>
                </a:solidFill>
                <a:latin typeface="Open Sans 2"/>
                <a:ea typeface="Open Sans 2"/>
                <a:cs typeface="Open Sans 2"/>
              </a:rPr>
              <a:t>CodeSys</a:t>
            </a:r>
          </a:p>
          <a:p>
            <a:pPr algn="ctr"/>
            <a:r>
              <a:rPr lang="en-US" sz="2800" b="1" i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Environnement de </a:t>
            </a:r>
            <a:r>
              <a:rPr lang="en-US" sz="2800" b="1" i="1" err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programmation</a:t>
            </a:r>
            <a:r>
              <a:rPr lang="en-US" sz="2800" b="1" i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 de PLC (API </a:t>
            </a:r>
            <a:r>
              <a:rPr lang="en-US" sz="2800" b="1" i="1" err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virtuel</a:t>
            </a:r>
            <a:r>
              <a:rPr lang="en-US" sz="2800" b="1" i="1">
                <a:solidFill>
                  <a:schemeClr val="bg1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)</a:t>
            </a:r>
            <a:endParaRPr lang="en-US">
              <a:solidFill>
                <a:schemeClr val="bg1">
                  <a:lumMod val="76000"/>
                </a:schemeClr>
              </a:solidFill>
            </a:endParaRPr>
          </a:p>
        </p:txBody>
      </p:sp>
      <p:pic>
        <p:nvPicPr>
          <p:cNvPr id="11" name="Picture 10" descr="File:Kali-dragon-icon.svg - Wikimedia Commons">
            <a:extLst>
              <a:ext uri="{FF2B5EF4-FFF2-40B4-BE49-F238E27FC236}">
                <a16:creationId xmlns:a16="http://schemas.microsoft.com/office/drawing/2014/main" id="{6CA8B1C2-2ED0-A0F9-A450-2BA2DF79B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906" y="3475337"/>
            <a:ext cx="3490784" cy="3336325"/>
          </a:xfrm>
          <a:prstGeom prst="rect">
            <a:avLst/>
          </a:prstGeom>
        </p:spPr>
      </p:pic>
      <p:sp>
        <p:nvSpPr>
          <p:cNvPr id="43" name="TextBox 4">
            <a:extLst>
              <a:ext uri="{FF2B5EF4-FFF2-40B4-BE49-F238E27FC236}">
                <a16:creationId xmlns:a16="http://schemas.microsoft.com/office/drawing/2014/main" id="{FBDBCD2E-539C-B662-6DDC-C6C853D23957}"/>
              </a:ext>
            </a:extLst>
          </p:cNvPr>
          <p:cNvSpPr txBox="1"/>
          <p:nvPr/>
        </p:nvSpPr>
        <p:spPr>
          <a:xfrm>
            <a:off x="6380442" y="3446670"/>
            <a:ext cx="465882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solidFill>
                  <a:schemeClr val="accent3">
                    <a:lumMod val="76000"/>
                  </a:schemeClr>
                </a:solidFill>
                <a:latin typeface="Open Sans 2"/>
                <a:ea typeface="Open Sans 2"/>
                <a:cs typeface="Open Sans 2"/>
              </a:rPr>
              <a:t>Flux normal</a:t>
            </a:r>
          </a:p>
        </p:txBody>
      </p:sp>
      <p:sp>
        <p:nvSpPr>
          <p:cNvPr id="44" name="TextBox 4">
            <a:extLst>
              <a:ext uri="{FF2B5EF4-FFF2-40B4-BE49-F238E27FC236}">
                <a16:creationId xmlns:a16="http://schemas.microsoft.com/office/drawing/2014/main" id="{27B53D45-55F9-A604-1AEE-33D1814AC4AD}"/>
              </a:ext>
            </a:extLst>
          </p:cNvPr>
          <p:cNvSpPr txBox="1"/>
          <p:nvPr/>
        </p:nvSpPr>
        <p:spPr>
          <a:xfrm>
            <a:off x="9562306" y="5053047"/>
            <a:ext cx="465882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solidFill>
                  <a:srgbClr val="C00000"/>
                </a:solidFill>
                <a:latin typeface="Open Sans 2"/>
                <a:ea typeface="Open Sans 2"/>
                <a:cs typeface="Open Sans 2"/>
              </a:rPr>
              <a:t>Flux </a:t>
            </a:r>
            <a:r>
              <a:rPr lang="en-US" sz="3200" b="1" err="1">
                <a:solidFill>
                  <a:srgbClr val="C00000"/>
                </a:solidFill>
                <a:latin typeface="Open Sans 2"/>
                <a:ea typeface="Open Sans 2"/>
                <a:cs typeface="Open Sans 2"/>
              </a:rPr>
              <a:t>intercepté</a:t>
            </a:r>
            <a:endParaRPr lang="en-US">
              <a:solidFill>
                <a:srgbClr val="C00000"/>
              </a:solidFill>
              <a:ea typeface="Calibri"/>
              <a:cs typeface="Calibri"/>
            </a:endParaRP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95A5F8FF-BDFF-2CA5-D9AC-0AC1D64573E1}"/>
              </a:ext>
            </a:extLst>
          </p:cNvPr>
          <p:cNvSpPr txBox="1"/>
          <p:nvPr/>
        </p:nvSpPr>
        <p:spPr>
          <a:xfrm>
            <a:off x="3152237" y="5423748"/>
            <a:ext cx="465882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err="1">
                <a:latin typeface="Open Sans 2"/>
                <a:ea typeface="Open Sans 2"/>
                <a:cs typeface="Open Sans 2"/>
              </a:rPr>
              <a:t>Trafic</a:t>
            </a:r>
            <a:r>
              <a:rPr lang="en-US" sz="3200" b="1">
                <a:latin typeface="Open Sans 2"/>
                <a:ea typeface="Open Sans 2"/>
                <a:cs typeface="Open Sans 2"/>
              </a:rPr>
              <a:t> </a:t>
            </a:r>
            <a:r>
              <a:rPr lang="en-US" sz="3200" b="1" err="1">
                <a:latin typeface="Open Sans 2"/>
                <a:ea typeface="Open Sans 2"/>
                <a:cs typeface="Open Sans 2"/>
              </a:rPr>
              <a:t>modifié</a:t>
            </a:r>
            <a:endParaRPr lang="en-US" sz="3200" b="1">
              <a:latin typeface="Open Sans 2"/>
              <a:ea typeface="Open Sans 2"/>
              <a:cs typeface="Open Sans 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2C0F23-9A35-4DEF-0D40-F80691D3DFAF}"/>
              </a:ext>
            </a:extLst>
          </p:cNvPr>
          <p:cNvCxnSpPr/>
          <p:nvPr/>
        </p:nvCxnSpPr>
        <p:spPr>
          <a:xfrm flipH="1">
            <a:off x="3753364" y="5313405"/>
            <a:ext cx="370702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490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7EF2F-44AB-53F0-FC2B-B09452E91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>
            <a:extLst>
              <a:ext uri="{FF2B5EF4-FFF2-40B4-BE49-F238E27FC236}">
                <a16:creationId xmlns:a16="http://schemas.microsoft.com/office/drawing/2014/main" id="{F7F9AC8F-3E0E-C71F-2673-61EC15A57262}"/>
              </a:ext>
            </a:extLst>
          </p:cNvPr>
          <p:cNvSpPr/>
          <p:nvPr/>
        </p:nvSpPr>
        <p:spPr>
          <a:xfrm rot="14940000">
            <a:off x="11907116" y="-9952021"/>
            <a:ext cx="7734921" cy="14607655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2B0EB4C-0A0B-ACE7-ACE9-1F5E2EC5C629}"/>
              </a:ext>
            </a:extLst>
          </p:cNvPr>
          <p:cNvGrpSpPr/>
          <p:nvPr/>
        </p:nvGrpSpPr>
        <p:grpSpPr>
          <a:xfrm>
            <a:off x="1088985" y="3066457"/>
            <a:ext cx="860139" cy="860139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125C267-8869-1BC7-C9B0-B8FFD459AC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E8E6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2D3F80C-7A94-DC87-6A37-F38A736292F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1305612-D6D3-374C-518E-88018B35EB0B}"/>
              </a:ext>
            </a:extLst>
          </p:cNvPr>
          <p:cNvSpPr txBox="1"/>
          <p:nvPr/>
        </p:nvSpPr>
        <p:spPr>
          <a:xfrm>
            <a:off x="1259248" y="3293314"/>
            <a:ext cx="519614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7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1C41A806-731F-400E-A6E3-9FD35B43A88B}"/>
              </a:ext>
            </a:extLst>
          </p:cNvPr>
          <p:cNvGrpSpPr/>
          <p:nvPr/>
        </p:nvGrpSpPr>
        <p:grpSpPr>
          <a:xfrm>
            <a:off x="17129399" y="1028700"/>
            <a:ext cx="129901" cy="8229600"/>
            <a:chOff x="0" y="0"/>
            <a:chExt cx="34213" cy="216746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EE1F512-4661-2CA5-F286-013D9BB618E7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8D32289-88D1-D71D-668A-51E544214E5E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7" name="ZoneTexte 21">
            <a:extLst>
              <a:ext uri="{FF2B5EF4-FFF2-40B4-BE49-F238E27FC236}">
                <a16:creationId xmlns:a16="http://schemas.microsoft.com/office/drawing/2014/main" id="{09DED6EB-F3F0-5C4E-3722-56DBA098503D}"/>
              </a:ext>
            </a:extLst>
          </p:cNvPr>
          <p:cNvSpPr txBox="1"/>
          <p:nvPr/>
        </p:nvSpPr>
        <p:spPr>
          <a:xfrm>
            <a:off x="1013565" y="3994907"/>
            <a:ext cx="5413802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50" b="1">
                <a:latin typeface="Open Sans 2 Bold"/>
                <a:ea typeface="Open Sans 2 Bold"/>
                <a:cs typeface="Open Sans 2 Bold"/>
              </a:rPr>
              <a:t>Kali Linux</a:t>
            </a:r>
          </a:p>
        </p:txBody>
      </p:sp>
      <p:sp>
        <p:nvSpPr>
          <p:cNvPr id="38" name="ZoneTexte 22">
            <a:extLst>
              <a:ext uri="{FF2B5EF4-FFF2-40B4-BE49-F238E27FC236}">
                <a16:creationId xmlns:a16="http://schemas.microsoft.com/office/drawing/2014/main" id="{9B1CF4A4-02C7-C545-638C-044D7A6AE32A}"/>
              </a:ext>
            </a:extLst>
          </p:cNvPr>
          <p:cNvSpPr txBox="1"/>
          <p:nvPr/>
        </p:nvSpPr>
        <p:spPr>
          <a:xfrm>
            <a:off x="1016714" y="4427424"/>
            <a:ext cx="6215604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Open Sans 1"/>
                <a:ea typeface="Open Sans 1"/>
                <a:cs typeface="Open Sans 1"/>
              </a:rPr>
              <a:t>Adapté aux tests d'intrusion, il inclut des outils d’analyse et de manipulation de paquets.</a:t>
            </a:r>
            <a:endParaRPr lang="en-US"/>
          </a:p>
        </p:txBody>
      </p:sp>
      <p:sp>
        <p:nvSpPr>
          <p:cNvPr id="39" name="ZoneTexte 24">
            <a:extLst>
              <a:ext uri="{FF2B5EF4-FFF2-40B4-BE49-F238E27FC236}">
                <a16:creationId xmlns:a16="http://schemas.microsoft.com/office/drawing/2014/main" id="{ABD7CF41-DD87-266A-6A5A-95749B4463DF}"/>
              </a:ext>
            </a:extLst>
          </p:cNvPr>
          <p:cNvSpPr txBox="1"/>
          <p:nvPr/>
        </p:nvSpPr>
        <p:spPr>
          <a:xfrm>
            <a:off x="997281" y="5514058"/>
            <a:ext cx="4245135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50" b="1" err="1">
                <a:latin typeface="Open Sans 2 Bold"/>
                <a:ea typeface="Open Sans 2 Bold"/>
                <a:cs typeface="Open Sans 2 Bold"/>
              </a:rPr>
              <a:t>Scapy</a:t>
            </a:r>
            <a:endParaRPr lang="en-US" err="1"/>
          </a:p>
        </p:txBody>
      </p:sp>
      <p:sp>
        <p:nvSpPr>
          <p:cNvPr id="40" name="ZoneTexte 25">
            <a:extLst>
              <a:ext uri="{FF2B5EF4-FFF2-40B4-BE49-F238E27FC236}">
                <a16:creationId xmlns:a16="http://schemas.microsoft.com/office/drawing/2014/main" id="{457185F5-CF14-CA20-D474-576CB00CEEE7}"/>
              </a:ext>
            </a:extLst>
          </p:cNvPr>
          <p:cNvSpPr txBox="1"/>
          <p:nvPr/>
        </p:nvSpPr>
        <p:spPr>
          <a:xfrm>
            <a:off x="1000432" y="6006553"/>
            <a:ext cx="7295907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Open Sans 1"/>
                <a:ea typeface="Open Sans 1"/>
                <a:cs typeface="Open Sans 1"/>
              </a:rPr>
              <a:t>Bibliothèque Python facile à utiliser, qui permet de créer, modifier et réinjecter des paquets réseau.</a:t>
            </a:r>
          </a:p>
        </p:txBody>
      </p:sp>
      <p:sp>
        <p:nvSpPr>
          <p:cNvPr id="43" name="ZoneTexte 33">
            <a:extLst>
              <a:ext uri="{FF2B5EF4-FFF2-40B4-BE49-F238E27FC236}">
                <a16:creationId xmlns:a16="http://schemas.microsoft.com/office/drawing/2014/main" id="{3012FE3B-F281-077D-88F2-010E498C9AF7}"/>
              </a:ext>
            </a:extLst>
          </p:cNvPr>
          <p:cNvSpPr txBox="1"/>
          <p:nvPr/>
        </p:nvSpPr>
        <p:spPr>
          <a:xfrm>
            <a:off x="1037218" y="7363737"/>
            <a:ext cx="3757536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50" b="1" err="1">
                <a:latin typeface="Open Sans 2 Bold"/>
                <a:ea typeface="Open Sans 2 Bold"/>
                <a:cs typeface="Open Sans 2 Bold"/>
              </a:rPr>
              <a:t>NetfilterQueue</a:t>
            </a:r>
            <a:endParaRPr lang="en-US" err="1"/>
          </a:p>
        </p:txBody>
      </p:sp>
      <p:sp>
        <p:nvSpPr>
          <p:cNvPr id="44" name="ZoneTexte 34">
            <a:extLst>
              <a:ext uri="{FF2B5EF4-FFF2-40B4-BE49-F238E27FC236}">
                <a16:creationId xmlns:a16="http://schemas.microsoft.com/office/drawing/2014/main" id="{116394C7-1352-B4B3-2A91-89A3C24759C1}"/>
              </a:ext>
            </a:extLst>
          </p:cNvPr>
          <p:cNvSpPr txBox="1"/>
          <p:nvPr/>
        </p:nvSpPr>
        <p:spPr>
          <a:xfrm>
            <a:off x="1055816" y="7888930"/>
            <a:ext cx="7295907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Open Sans 1"/>
                <a:ea typeface="Open Sans 1"/>
                <a:cs typeface="Open Sans 1"/>
              </a:rPr>
              <a:t>Connecte </a:t>
            </a:r>
            <a:r>
              <a:rPr lang="fr-FR" sz="2000" err="1">
                <a:latin typeface="Open Sans 1"/>
                <a:ea typeface="Open Sans 1"/>
                <a:cs typeface="Open Sans 1"/>
              </a:rPr>
              <a:t>Scapy</a:t>
            </a:r>
            <a:r>
              <a:rPr lang="fr-FR" sz="2000">
                <a:latin typeface="Open Sans 1"/>
                <a:ea typeface="Open Sans 1"/>
                <a:cs typeface="Open Sans 1"/>
              </a:rPr>
              <a:t> au système </a:t>
            </a:r>
            <a:r>
              <a:rPr lang="fr-FR" sz="2000" err="1">
                <a:latin typeface="Open Sans 1"/>
                <a:ea typeface="Open Sans 1"/>
                <a:cs typeface="Open Sans 1"/>
              </a:rPr>
              <a:t>iptables</a:t>
            </a:r>
            <a:r>
              <a:rPr lang="fr-FR" sz="2000">
                <a:latin typeface="Open Sans 1"/>
                <a:ea typeface="Open Sans 1"/>
                <a:cs typeface="Open Sans 1"/>
              </a:rPr>
              <a:t> du noyau Linux et permet d’intercepter les paquets avant traitement.</a:t>
            </a:r>
            <a:endParaRPr lang="en-US">
              <a:latin typeface="Open Sans 1"/>
              <a:ea typeface="Open Sans 1"/>
              <a:cs typeface="Open Sans 1"/>
            </a:endParaRPr>
          </a:p>
          <a:p>
            <a:endParaRPr lang="fr-FR" sz="2000">
              <a:latin typeface="Open Sans 1"/>
              <a:ea typeface="Open Sans 1"/>
              <a:cs typeface="Open Sans 1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142ED5A-591D-BBBA-65A6-6454BF532BF1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34/48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A2D94EA0-70CE-4466-F0CB-E050FA5AF5F5}"/>
              </a:ext>
            </a:extLst>
          </p:cNvPr>
          <p:cNvSpPr txBox="1"/>
          <p:nvPr/>
        </p:nvSpPr>
        <p:spPr>
          <a:xfrm>
            <a:off x="1030506" y="566608"/>
            <a:ext cx="1260297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err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Pourquoi</a:t>
            </a:r>
            <a:r>
              <a:rPr lang="en-US" sz="7200" b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</a:t>
            </a:r>
            <a:r>
              <a:rPr lang="en-US" sz="7200" b="1" err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cet</a:t>
            </a:r>
            <a:r>
              <a:rPr lang="en-US" sz="7200" b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ensemble </a:t>
            </a:r>
            <a:r>
              <a:rPr lang="en-US" sz="7200" b="1" err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d’outils</a:t>
            </a:r>
            <a:r>
              <a:rPr lang="en-US" sz="7200" b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?</a:t>
            </a:r>
            <a:endParaRPr lang="en-US"/>
          </a:p>
        </p:txBody>
      </p:sp>
      <p:pic>
        <p:nvPicPr>
          <p:cNvPr id="29" name="Picture 28" descr="What is Scapy? - Pentestmag">
            <a:extLst>
              <a:ext uri="{FF2B5EF4-FFF2-40B4-BE49-F238E27FC236}">
                <a16:creationId xmlns:a16="http://schemas.microsoft.com/office/drawing/2014/main" id="{F26F1038-6958-121F-B1C3-48704712F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204" y="2569175"/>
            <a:ext cx="8623985" cy="4824283"/>
          </a:xfrm>
          <a:prstGeom prst="rect">
            <a:avLst/>
          </a:prstGeom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80556BE1-EE56-A07C-C812-7DA02ADC6C57}"/>
              </a:ext>
            </a:extLst>
          </p:cNvPr>
          <p:cNvSpPr txBox="1"/>
          <p:nvPr/>
        </p:nvSpPr>
        <p:spPr>
          <a:xfrm>
            <a:off x="355849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Choix de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l'environnement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des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outils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1/4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619618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3E25-F7E9-C5BA-98E1-4377E6D06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>
            <a:extLst>
              <a:ext uri="{FF2B5EF4-FFF2-40B4-BE49-F238E27FC236}">
                <a16:creationId xmlns:a16="http://schemas.microsoft.com/office/drawing/2014/main" id="{AA67073C-8F49-FFAB-03A0-A8B4249A24B0}"/>
              </a:ext>
            </a:extLst>
          </p:cNvPr>
          <p:cNvSpPr/>
          <p:nvPr/>
        </p:nvSpPr>
        <p:spPr>
          <a:xfrm rot="14940000">
            <a:off x="11907116" y="-9952021"/>
            <a:ext cx="7734921" cy="14607655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4A1F855-2796-3430-DE8B-9063C4A032F9}"/>
              </a:ext>
            </a:extLst>
          </p:cNvPr>
          <p:cNvGrpSpPr/>
          <p:nvPr/>
        </p:nvGrpSpPr>
        <p:grpSpPr>
          <a:xfrm>
            <a:off x="1088985" y="3438617"/>
            <a:ext cx="860139" cy="860139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3E93C59-A15C-3793-E18E-A536DB7893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E8E6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B962033-BC35-F6F5-66DF-909FFB16C34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E769162-06F0-D0C3-49F6-DB1F3A8B941F}"/>
              </a:ext>
            </a:extLst>
          </p:cNvPr>
          <p:cNvSpPr txBox="1"/>
          <p:nvPr/>
        </p:nvSpPr>
        <p:spPr>
          <a:xfrm>
            <a:off x="1259248" y="3665474"/>
            <a:ext cx="519614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7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1931E02-E63C-F71B-117E-64ADB56C1814}"/>
              </a:ext>
            </a:extLst>
          </p:cNvPr>
          <p:cNvGrpSpPr/>
          <p:nvPr/>
        </p:nvGrpSpPr>
        <p:grpSpPr>
          <a:xfrm>
            <a:off x="8789014" y="3380444"/>
            <a:ext cx="860139" cy="860139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149AF00-E7EA-523D-4D8D-13840EA83E5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E8E6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DA5AA96-E072-A1A3-AD59-F030A1AFD8A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3F838419-52CC-E798-9158-F86C6F6332B2}"/>
              </a:ext>
            </a:extLst>
          </p:cNvPr>
          <p:cNvSpPr txBox="1"/>
          <p:nvPr/>
        </p:nvSpPr>
        <p:spPr>
          <a:xfrm>
            <a:off x="8959275" y="3607300"/>
            <a:ext cx="519614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7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2852DE99-463A-2AE0-27B0-CF2214839060}"/>
              </a:ext>
            </a:extLst>
          </p:cNvPr>
          <p:cNvGrpSpPr/>
          <p:nvPr/>
        </p:nvGrpSpPr>
        <p:grpSpPr>
          <a:xfrm>
            <a:off x="17129399" y="1028700"/>
            <a:ext cx="129901" cy="8229600"/>
            <a:chOff x="0" y="0"/>
            <a:chExt cx="34213" cy="216746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016A953-4EAF-EDF2-D698-D55604D199AD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362EE07F-BC93-A038-6B96-8DD77525EEF4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7" name="ZoneTexte 21">
            <a:extLst>
              <a:ext uri="{FF2B5EF4-FFF2-40B4-BE49-F238E27FC236}">
                <a16:creationId xmlns:a16="http://schemas.microsoft.com/office/drawing/2014/main" id="{03C7EFFB-5B7B-6AAD-6643-E157ADA81A8F}"/>
              </a:ext>
            </a:extLst>
          </p:cNvPr>
          <p:cNvSpPr txBox="1"/>
          <p:nvPr/>
        </p:nvSpPr>
        <p:spPr>
          <a:xfrm>
            <a:off x="1013565" y="4367067"/>
            <a:ext cx="5413802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50" b="1">
                <a:latin typeface="Open Sans 2 Bold"/>
                <a:ea typeface="Open Sans 2 Bold"/>
                <a:cs typeface="Open Sans 2 Bold"/>
              </a:rPr>
              <a:t>Kali Linux</a:t>
            </a:r>
          </a:p>
        </p:txBody>
      </p:sp>
      <p:sp>
        <p:nvSpPr>
          <p:cNvPr id="38" name="ZoneTexte 22">
            <a:extLst>
              <a:ext uri="{FF2B5EF4-FFF2-40B4-BE49-F238E27FC236}">
                <a16:creationId xmlns:a16="http://schemas.microsoft.com/office/drawing/2014/main" id="{280A3E96-2751-FF83-B040-E8E24FC78936}"/>
              </a:ext>
            </a:extLst>
          </p:cNvPr>
          <p:cNvSpPr txBox="1"/>
          <p:nvPr/>
        </p:nvSpPr>
        <p:spPr>
          <a:xfrm>
            <a:off x="1016714" y="4799584"/>
            <a:ext cx="6215604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Open Sans 1"/>
                <a:ea typeface="Open Sans 1"/>
                <a:cs typeface="Open Sans 1"/>
              </a:rPr>
              <a:t>Adapté aux tests d'intrusion, il inclut des outils d’analyse et de manipulation de paquets.</a:t>
            </a:r>
            <a:endParaRPr lang="en-US"/>
          </a:p>
        </p:txBody>
      </p:sp>
      <p:sp>
        <p:nvSpPr>
          <p:cNvPr id="39" name="ZoneTexte 24">
            <a:extLst>
              <a:ext uri="{FF2B5EF4-FFF2-40B4-BE49-F238E27FC236}">
                <a16:creationId xmlns:a16="http://schemas.microsoft.com/office/drawing/2014/main" id="{54A1B624-DE55-7A3C-225E-2F5DDBFFFEA3}"/>
              </a:ext>
            </a:extLst>
          </p:cNvPr>
          <p:cNvSpPr txBox="1"/>
          <p:nvPr/>
        </p:nvSpPr>
        <p:spPr>
          <a:xfrm>
            <a:off x="997281" y="5515515"/>
            <a:ext cx="4245135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50" b="1" err="1">
                <a:latin typeface="Open Sans 2 Bold"/>
                <a:ea typeface="Open Sans 2 Bold"/>
                <a:cs typeface="Open Sans 2 Bold"/>
              </a:rPr>
              <a:t>Scapy</a:t>
            </a:r>
            <a:endParaRPr lang="en-US" err="1"/>
          </a:p>
        </p:txBody>
      </p:sp>
      <p:sp>
        <p:nvSpPr>
          <p:cNvPr id="40" name="ZoneTexte 25">
            <a:extLst>
              <a:ext uri="{FF2B5EF4-FFF2-40B4-BE49-F238E27FC236}">
                <a16:creationId xmlns:a16="http://schemas.microsoft.com/office/drawing/2014/main" id="{FE82E60C-C526-FD4E-012D-0E277D5D0208}"/>
              </a:ext>
            </a:extLst>
          </p:cNvPr>
          <p:cNvSpPr txBox="1"/>
          <p:nvPr/>
        </p:nvSpPr>
        <p:spPr>
          <a:xfrm>
            <a:off x="907757" y="6008010"/>
            <a:ext cx="7295907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Open Sans 1"/>
                <a:ea typeface="Open Sans 1"/>
                <a:cs typeface="Open Sans 1"/>
              </a:rPr>
              <a:t>Bibliothèque Python facile à utiliser, qui permet de créer, modifier et réinjecter des paquets réseau.</a:t>
            </a:r>
          </a:p>
        </p:txBody>
      </p:sp>
      <p:sp>
        <p:nvSpPr>
          <p:cNvPr id="41" name="ZoneTexte 30">
            <a:extLst>
              <a:ext uri="{FF2B5EF4-FFF2-40B4-BE49-F238E27FC236}">
                <a16:creationId xmlns:a16="http://schemas.microsoft.com/office/drawing/2014/main" id="{270B0555-CBA1-6F29-390F-C041A4AA9573}"/>
              </a:ext>
            </a:extLst>
          </p:cNvPr>
          <p:cNvSpPr txBox="1"/>
          <p:nvPr/>
        </p:nvSpPr>
        <p:spPr>
          <a:xfrm>
            <a:off x="8638814" y="4384627"/>
            <a:ext cx="5864481" cy="75405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50" b="1" err="1">
                <a:latin typeface="Open Sans 2 Bold"/>
                <a:ea typeface="Open Sans 2 Bold"/>
                <a:cs typeface="Open Sans 2 Bold"/>
              </a:rPr>
              <a:t>Factory</a:t>
            </a:r>
            <a:r>
              <a:rPr lang="fr-FR" sz="2150" b="1">
                <a:latin typeface="Open Sans 2 Bold"/>
                <a:ea typeface="Open Sans 2 Bold"/>
                <a:cs typeface="Open Sans 2 Bold"/>
              </a:rPr>
              <a:t> I/O — Le </a:t>
            </a:r>
            <a:r>
              <a:rPr lang="fr-FR" sz="2150" b="1" err="1">
                <a:latin typeface="Open Sans 2 Bold"/>
                <a:ea typeface="Open Sans 2 Bold"/>
                <a:cs typeface="Open Sans 2 Bold"/>
              </a:rPr>
              <a:t>Visualiseur</a:t>
            </a:r>
            <a:r>
              <a:rPr lang="fr-FR" sz="2150" b="1">
                <a:latin typeface="Open Sans 2 Bold"/>
                <a:ea typeface="Open Sans 2 Bold"/>
                <a:cs typeface="Open Sans 2 Bold"/>
              </a:rPr>
              <a:t> de Processus Industriel</a:t>
            </a:r>
            <a:endParaRPr lang="en-US"/>
          </a:p>
        </p:txBody>
      </p:sp>
      <p:sp>
        <p:nvSpPr>
          <p:cNvPr id="42" name="ZoneTexte 31">
            <a:extLst>
              <a:ext uri="{FF2B5EF4-FFF2-40B4-BE49-F238E27FC236}">
                <a16:creationId xmlns:a16="http://schemas.microsoft.com/office/drawing/2014/main" id="{B5331E0D-F171-4DF8-04F5-EB7868124087}"/>
              </a:ext>
            </a:extLst>
          </p:cNvPr>
          <p:cNvSpPr txBox="1"/>
          <p:nvPr/>
        </p:nvSpPr>
        <p:spPr>
          <a:xfrm>
            <a:off x="8585227" y="5280521"/>
            <a:ext cx="6530149" cy="255454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fr-FR" sz="2000">
                <a:latin typeface="Open Sans 1"/>
                <a:ea typeface="Open Sans 1"/>
                <a:cs typeface="Open Sans 1"/>
              </a:rPr>
              <a:t>Simulation 3D réaliste pour visualiser les effets d’une cyberattaque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latin typeface="Open Sans 1"/>
              <a:ea typeface="Open Sans 1"/>
              <a:cs typeface="Open Sans 1"/>
            </a:endParaRPr>
          </a:p>
          <a:p>
            <a:pPr marL="342900" indent="-342900">
              <a:buFont typeface="Arial"/>
              <a:buChar char="•"/>
            </a:pPr>
            <a:r>
              <a:rPr lang="fr-FR" sz="2000">
                <a:latin typeface="Open Sans 1"/>
                <a:ea typeface="Open Sans 1"/>
                <a:cs typeface="Open Sans 1"/>
              </a:rPr>
              <a:t>Communication en temps réel via Modbus TCP</a:t>
            </a:r>
            <a:endParaRPr lang="fr-FR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latin typeface="Open Sans 1"/>
              <a:ea typeface="Open Sans 1"/>
              <a:cs typeface="Open Sans 1"/>
            </a:endParaRPr>
          </a:p>
          <a:p>
            <a:pPr marL="342900" indent="-342900">
              <a:buFont typeface="Arial"/>
              <a:buChar char="•"/>
            </a:pPr>
            <a:r>
              <a:rPr lang="fr-FR" sz="2000">
                <a:latin typeface="Open Sans 1"/>
                <a:ea typeface="Open Sans 1"/>
                <a:cs typeface="Open Sans 1"/>
              </a:rPr>
              <a:t>Gratuit pendant 30 jours, idéal pour un usage académique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latin typeface="Open Sans 1"/>
              <a:ea typeface="Open Sans 1"/>
              <a:cs typeface="Open Sans 1"/>
            </a:endParaRPr>
          </a:p>
        </p:txBody>
      </p:sp>
      <p:sp>
        <p:nvSpPr>
          <p:cNvPr id="43" name="ZoneTexte 33">
            <a:extLst>
              <a:ext uri="{FF2B5EF4-FFF2-40B4-BE49-F238E27FC236}">
                <a16:creationId xmlns:a16="http://schemas.microsoft.com/office/drawing/2014/main" id="{71534403-EF2F-5F1C-2515-14DC5048659B}"/>
              </a:ext>
            </a:extLst>
          </p:cNvPr>
          <p:cNvSpPr txBox="1"/>
          <p:nvPr/>
        </p:nvSpPr>
        <p:spPr>
          <a:xfrm>
            <a:off x="1037218" y="6747356"/>
            <a:ext cx="3757536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50" b="1" err="1">
                <a:latin typeface="Open Sans 2 Bold"/>
                <a:ea typeface="Open Sans 2 Bold"/>
                <a:cs typeface="Open Sans 2 Bold"/>
              </a:rPr>
              <a:t>NetfilterQueue</a:t>
            </a:r>
            <a:endParaRPr lang="en-US" err="1"/>
          </a:p>
        </p:txBody>
      </p:sp>
      <p:sp>
        <p:nvSpPr>
          <p:cNvPr id="44" name="ZoneTexte 34">
            <a:extLst>
              <a:ext uri="{FF2B5EF4-FFF2-40B4-BE49-F238E27FC236}">
                <a16:creationId xmlns:a16="http://schemas.microsoft.com/office/drawing/2014/main" id="{0084FC62-F724-B915-136F-2F8D7C79F5F7}"/>
              </a:ext>
            </a:extLst>
          </p:cNvPr>
          <p:cNvSpPr txBox="1"/>
          <p:nvPr/>
        </p:nvSpPr>
        <p:spPr>
          <a:xfrm>
            <a:off x="963140" y="7272549"/>
            <a:ext cx="7295907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Open Sans 1"/>
                <a:ea typeface="Open Sans 1"/>
                <a:cs typeface="Open Sans 1"/>
              </a:rPr>
              <a:t>Connecte </a:t>
            </a:r>
            <a:r>
              <a:rPr lang="fr-FR" sz="2000" err="1">
                <a:latin typeface="Open Sans 1"/>
                <a:ea typeface="Open Sans 1"/>
                <a:cs typeface="Open Sans 1"/>
              </a:rPr>
              <a:t>Scapy</a:t>
            </a:r>
            <a:r>
              <a:rPr lang="fr-FR" sz="2000">
                <a:latin typeface="Open Sans 1"/>
                <a:ea typeface="Open Sans 1"/>
                <a:cs typeface="Open Sans 1"/>
              </a:rPr>
              <a:t> au système </a:t>
            </a:r>
            <a:r>
              <a:rPr lang="fr-FR" sz="2000" err="1">
                <a:latin typeface="Open Sans 1"/>
                <a:ea typeface="Open Sans 1"/>
                <a:cs typeface="Open Sans 1"/>
              </a:rPr>
              <a:t>iptables</a:t>
            </a:r>
            <a:r>
              <a:rPr lang="fr-FR" sz="2000">
                <a:latin typeface="Open Sans 1"/>
                <a:ea typeface="Open Sans 1"/>
                <a:cs typeface="Open Sans 1"/>
              </a:rPr>
              <a:t> du noyau Linux et permet d’intercepter les paquets avant traitement.</a:t>
            </a:r>
            <a:endParaRPr lang="en-US">
              <a:latin typeface="Open Sans 1"/>
              <a:ea typeface="Open Sans 1"/>
              <a:cs typeface="Open Sans 1"/>
            </a:endParaRPr>
          </a:p>
          <a:p>
            <a:endParaRPr lang="fr-FR" sz="2000">
              <a:latin typeface="Open Sans 1"/>
              <a:ea typeface="Open Sans 1"/>
              <a:cs typeface="Open Sans 1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C7881A5-F60B-D356-757D-87D89045A863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35/48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15038BC0-C16C-ADC0-9E0C-F445608D73EB}"/>
              </a:ext>
            </a:extLst>
          </p:cNvPr>
          <p:cNvSpPr txBox="1"/>
          <p:nvPr/>
        </p:nvSpPr>
        <p:spPr>
          <a:xfrm>
            <a:off x="1030506" y="566608"/>
            <a:ext cx="1260297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err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Pourquoi</a:t>
            </a:r>
            <a:r>
              <a:rPr lang="en-US" sz="7200" b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</a:t>
            </a:r>
            <a:r>
              <a:rPr lang="en-US" sz="7200" b="1" err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cet</a:t>
            </a:r>
            <a:r>
              <a:rPr lang="en-US" sz="7200" b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ensemble </a:t>
            </a:r>
            <a:r>
              <a:rPr lang="en-US" sz="7200" b="1" err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d’outils</a:t>
            </a:r>
            <a:r>
              <a:rPr lang="en-US" sz="7200" b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?</a:t>
            </a:r>
            <a:endParaRPr lang="en-US"/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EB3B1985-62A7-A7C5-C59A-BF20D9B6AF67}"/>
              </a:ext>
            </a:extLst>
          </p:cNvPr>
          <p:cNvSpPr txBox="1"/>
          <p:nvPr/>
        </p:nvSpPr>
        <p:spPr>
          <a:xfrm>
            <a:off x="355849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Choix de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l'environnement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des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outils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2/4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419123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C9CFE-0A07-B250-3CD2-78C91060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>
            <a:extLst>
              <a:ext uri="{FF2B5EF4-FFF2-40B4-BE49-F238E27FC236}">
                <a16:creationId xmlns:a16="http://schemas.microsoft.com/office/drawing/2014/main" id="{03367370-38A2-E568-1EAC-32DA283A9248}"/>
              </a:ext>
            </a:extLst>
          </p:cNvPr>
          <p:cNvSpPr/>
          <p:nvPr/>
        </p:nvSpPr>
        <p:spPr>
          <a:xfrm rot="-2160000">
            <a:off x="12987597" y="-2955743"/>
            <a:ext cx="7734921" cy="14607655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6202907-76EF-21F1-A98E-8EE9CD30A232}"/>
              </a:ext>
            </a:extLst>
          </p:cNvPr>
          <p:cNvGrpSpPr/>
          <p:nvPr/>
        </p:nvGrpSpPr>
        <p:grpSpPr>
          <a:xfrm>
            <a:off x="1081487" y="3239973"/>
            <a:ext cx="860139" cy="860139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85DF242-1ECE-2934-3FEF-4C374FC3E0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E8E6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A505C08-4F44-DB13-BFFD-F9F8861E484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1EB69B2F-70BF-2C6E-75FA-F7D7C3E4D9D1}"/>
              </a:ext>
            </a:extLst>
          </p:cNvPr>
          <p:cNvSpPr txBox="1"/>
          <p:nvPr/>
        </p:nvSpPr>
        <p:spPr>
          <a:xfrm>
            <a:off x="1251748" y="3466829"/>
            <a:ext cx="519614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</a:rPr>
              <a:t>3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C163BBF8-C4C6-6F3E-5C23-E8EF50B25CFC}"/>
              </a:ext>
            </a:extLst>
          </p:cNvPr>
          <p:cNvGrpSpPr/>
          <p:nvPr/>
        </p:nvGrpSpPr>
        <p:grpSpPr>
          <a:xfrm>
            <a:off x="478669" y="1064117"/>
            <a:ext cx="129901" cy="8410426"/>
            <a:chOff x="0" y="-47625"/>
            <a:chExt cx="34213" cy="22150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317DF77A-5321-4005-CCFB-A2051E66EF8D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7D4C4017-9027-C867-4C5E-59ACF98E5C61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1" name="ZoneTexte 30">
            <a:extLst>
              <a:ext uri="{FF2B5EF4-FFF2-40B4-BE49-F238E27FC236}">
                <a16:creationId xmlns:a16="http://schemas.microsoft.com/office/drawing/2014/main" id="{463BE22B-7B7B-92A9-DC5F-BA2721735250}"/>
              </a:ext>
            </a:extLst>
          </p:cNvPr>
          <p:cNvSpPr txBox="1"/>
          <p:nvPr/>
        </p:nvSpPr>
        <p:spPr>
          <a:xfrm>
            <a:off x="931287" y="4244156"/>
            <a:ext cx="5864481" cy="75405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50" b="1">
                <a:latin typeface="Open Sans 2 Bold"/>
                <a:ea typeface="Open Sans 2 Bold"/>
                <a:cs typeface="Open Sans 2 Bold"/>
              </a:rPr>
              <a:t>CODESYS — Le Cerveau Logique du PLC</a:t>
            </a:r>
            <a:endParaRPr lang="en-US"/>
          </a:p>
          <a:p>
            <a:endParaRPr lang="fr-FR" sz="2150" b="1"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42" name="ZoneTexte 31">
            <a:extLst>
              <a:ext uri="{FF2B5EF4-FFF2-40B4-BE49-F238E27FC236}">
                <a16:creationId xmlns:a16="http://schemas.microsoft.com/office/drawing/2014/main" id="{B1672A58-3CA2-AD93-7188-2338B275452A}"/>
              </a:ext>
            </a:extLst>
          </p:cNvPr>
          <p:cNvSpPr txBox="1"/>
          <p:nvPr/>
        </p:nvSpPr>
        <p:spPr>
          <a:xfrm>
            <a:off x="877700" y="5140050"/>
            <a:ext cx="6530149" cy="31700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fr-FR" sz="2000">
                <a:latin typeface="Open Sans 1"/>
                <a:ea typeface="Open Sans 1"/>
                <a:cs typeface="Open Sans 1"/>
              </a:rPr>
              <a:t>Il est gratuit, largement utilisé et conforme à la norme IEC 61131-3.</a:t>
            </a:r>
            <a:endParaRPr lang="en-US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latin typeface="Open Sans 1"/>
              <a:ea typeface="Open Sans 1"/>
              <a:cs typeface="Open Sans 1"/>
            </a:endParaRPr>
          </a:p>
          <a:p>
            <a:pPr marL="342900" indent="-342900">
              <a:buFont typeface="Arial"/>
              <a:buChar char="•"/>
            </a:pPr>
            <a:r>
              <a:rPr lang="fr-FR" sz="2000">
                <a:latin typeface="Open Sans 1"/>
                <a:ea typeface="Open Sans 1"/>
                <a:cs typeface="Open Sans 1"/>
              </a:rPr>
              <a:t>Il s’intègre parfaitement avec </a:t>
            </a:r>
            <a:r>
              <a:rPr lang="fr-FR" sz="2000" err="1">
                <a:latin typeface="Open Sans 1"/>
                <a:ea typeface="Open Sans 1"/>
                <a:cs typeface="Open Sans 1"/>
              </a:rPr>
              <a:t>Factory</a:t>
            </a:r>
            <a:r>
              <a:rPr lang="fr-FR" sz="2000">
                <a:latin typeface="Open Sans 1"/>
                <a:ea typeface="Open Sans 1"/>
                <a:cs typeface="Open Sans 1"/>
              </a:rPr>
              <a:t> I/O via </a:t>
            </a:r>
            <a:r>
              <a:rPr lang="fr-FR" sz="2000" b="1">
                <a:latin typeface="Open Sans 1"/>
                <a:ea typeface="Open Sans 1"/>
                <a:cs typeface="Open Sans 1"/>
              </a:rPr>
              <a:t>Modbus TCP.</a:t>
            </a:r>
          </a:p>
          <a:p>
            <a:pPr marL="342900" indent="-342900">
              <a:buFont typeface="Arial"/>
              <a:buChar char="•"/>
            </a:pPr>
            <a:endParaRPr lang="fr-FR" sz="2000">
              <a:latin typeface="Open Sans 1"/>
              <a:ea typeface="Open Sans 1"/>
              <a:cs typeface="Open Sans 1"/>
            </a:endParaRPr>
          </a:p>
          <a:p>
            <a:pPr marL="342900" indent="-342900">
              <a:buFont typeface="Arial"/>
              <a:buChar char="•"/>
            </a:pPr>
            <a:r>
              <a:rPr lang="fr-FR" sz="2000">
                <a:latin typeface="Open Sans 1"/>
                <a:ea typeface="Open Sans 1"/>
                <a:cs typeface="Open Sans 1"/>
              </a:rPr>
              <a:t>Une documentation riche et de nombreux tutoriels sont disponibles pour comprendre la logique PLC et configurer l’attaque.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fr-FR" sz="2000">
              <a:latin typeface="Open Sans 1"/>
              <a:ea typeface="Open Sans 1"/>
              <a:cs typeface="Open Sans 1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1CB3D0D-4A32-2E5C-5E48-E4BB319AA1DB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36/48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B8B8309F-5C72-1EC7-9BD0-42CB9B1EFD51}"/>
              </a:ext>
            </a:extLst>
          </p:cNvPr>
          <p:cNvSpPr txBox="1"/>
          <p:nvPr/>
        </p:nvSpPr>
        <p:spPr>
          <a:xfrm>
            <a:off x="1030506" y="566608"/>
            <a:ext cx="1260297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err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Pourquoi</a:t>
            </a:r>
            <a:r>
              <a:rPr lang="en-US" sz="7200" b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</a:t>
            </a:r>
            <a:r>
              <a:rPr lang="en-US" sz="7200" b="1" err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cet</a:t>
            </a:r>
            <a:r>
              <a:rPr lang="en-US" sz="7200" b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ensemble </a:t>
            </a:r>
            <a:r>
              <a:rPr lang="en-US" sz="7200" b="1" err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d’outils</a:t>
            </a:r>
            <a:r>
              <a:rPr lang="en-US" sz="7200" b="1">
                <a:latin typeface="Century Gothic Paneuropean Bold"/>
                <a:ea typeface="Open Sans 1 Bold"/>
                <a:cs typeface="Century Gothic Paneuropean Bold"/>
                <a:sym typeface="Century Gothic Paneuropean Bold"/>
              </a:rPr>
              <a:t> ?</a:t>
            </a:r>
            <a:endParaRPr lang="en-US"/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5543FB0-10F6-E780-275B-5C3772980109}"/>
              </a:ext>
            </a:extLst>
          </p:cNvPr>
          <p:cNvSpPr txBox="1"/>
          <p:nvPr/>
        </p:nvSpPr>
        <p:spPr>
          <a:xfrm>
            <a:off x="340403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Choix de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l'environnement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des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outils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3/4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897026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66896B-AF1C-33BD-943E-9FE766702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4668F0-4426-9148-BBA2-D522601E49AF}"/>
              </a:ext>
            </a:extLst>
          </p:cNvPr>
          <p:cNvGrpSpPr/>
          <p:nvPr/>
        </p:nvGrpSpPr>
        <p:grpSpPr>
          <a:xfrm>
            <a:off x="-164415" y="6462565"/>
            <a:ext cx="18616829" cy="3988849"/>
            <a:chOff x="0" y="0"/>
            <a:chExt cx="4903198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03505B-20B2-9FE4-968C-FB20F6F0D84F}"/>
                </a:ext>
              </a:extLst>
            </p:cNvPr>
            <p:cNvSpPr/>
            <p:nvPr/>
          </p:nvSpPr>
          <p:spPr>
            <a:xfrm>
              <a:off x="0" y="0"/>
              <a:ext cx="4903198" cy="1050561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8D8A40-8C8D-7F96-0BCA-89C5A9C840D8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Freeform 2">
            <a:extLst>
              <a:ext uri="{FF2B5EF4-FFF2-40B4-BE49-F238E27FC236}">
                <a16:creationId xmlns:a16="http://schemas.microsoft.com/office/drawing/2014/main" id="{4490897C-A7A3-3B55-8B4B-ED81B58FDA1E}"/>
              </a:ext>
            </a:extLst>
          </p:cNvPr>
          <p:cNvSpPr/>
          <p:nvPr/>
        </p:nvSpPr>
        <p:spPr>
          <a:xfrm rot="-1800000">
            <a:off x="14063211" y="-598790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29BB77-436E-8948-0CE3-74F4F718011C}"/>
              </a:ext>
            </a:extLst>
          </p:cNvPr>
          <p:cNvSpPr txBox="1"/>
          <p:nvPr/>
        </p:nvSpPr>
        <p:spPr>
          <a:xfrm>
            <a:off x="1028700" y="633883"/>
            <a:ext cx="14633107" cy="332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000" b="1" err="1">
                <a:latin typeface="Century Gothic Paneuropean Bold"/>
                <a:cs typeface="Century Gothic Paneuropean Bold"/>
              </a:rPr>
              <a:t>Pourquoi</a:t>
            </a:r>
            <a:r>
              <a:rPr lang="en-US" sz="8000" b="1">
                <a:latin typeface="Century Gothic Paneuropean Bold"/>
                <a:cs typeface="Century Gothic Paneuropean Bold"/>
              </a:rPr>
              <a:t> le </a:t>
            </a:r>
            <a:r>
              <a:rPr lang="en-US" sz="8000" b="1" err="1">
                <a:latin typeface="Century Gothic Paneuropean Bold"/>
                <a:cs typeface="Century Gothic Paneuropean Bold"/>
              </a:rPr>
              <a:t>protocole</a:t>
            </a:r>
            <a:r>
              <a:rPr lang="en-US" sz="8000" b="1">
                <a:latin typeface="Century Gothic Paneuropean Bold"/>
                <a:cs typeface="Century Gothic Paneuropean Bold"/>
              </a:rPr>
              <a:t> Modbus?</a:t>
            </a:r>
            <a:endParaRPr lang="en-US" sz="8000" b="1">
              <a:latin typeface="Century Gothic Paneuropean Bold"/>
              <a:ea typeface="Calibri"/>
              <a:cs typeface="Century Gothic Paneuropean Bold"/>
            </a:endParaRPr>
          </a:p>
          <a:p>
            <a:pPr>
              <a:lnSpc>
                <a:spcPts val="6208"/>
              </a:lnSpc>
            </a:pPr>
            <a:endParaRPr lang="en-US" sz="8000" b="1">
              <a:latin typeface="Century Gothic Paneuropean Bold"/>
              <a:cs typeface="Century Gothic Paneuropean Bold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1EA16CB-9E2B-945D-C72E-FB30FC59DC2F}"/>
              </a:ext>
            </a:extLst>
          </p:cNvPr>
          <p:cNvGrpSpPr/>
          <p:nvPr/>
        </p:nvGrpSpPr>
        <p:grpSpPr>
          <a:xfrm>
            <a:off x="3495609" y="5611127"/>
            <a:ext cx="670144" cy="667126"/>
            <a:chOff x="0" y="-47625"/>
            <a:chExt cx="201656" cy="12165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B823DC2-1395-E54E-ADA1-4550E8716C4C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3B96B67-DED2-7A42-7054-D86FA2E72515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C32E05FB-AE54-9309-CC82-B41E623D65EC}"/>
              </a:ext>
            </a:extLst>
          </p:cNvPr>
          <p:cNvSpPr txBox="1"/>
          <p:nvPr/>
        </p:nvSpPr>
        <p:spPr>
          <a:xfrm>
            <a:off x="4326882" y="5723073"/>
            <a:ext cx="4438361" cy="95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b="1" err="1">
                <a:latin typeface="Open Sans 1 Bold"/>
                <a:ea typeface="Open Sans 1 Bold"/>
                <a:cs typeface="Open Sans 1 Bold"/>
              </a:rPr>
              <a:t>Aucune</a:t>
            </a:r>
            <a:r>
              <a:rPr lang="en-US" sz="2000" b="1">
                <a:latin typeface="Open Sans 1 Bold"/>
                <a:ea typeface="Open Sans 1 Bold"/>
                <a:cs typeface="Open Sans 1 Bold"/>
              </a:rPr>
              <a:t> </a:t>
            </a:r>
            <a:r>
              <a:rPr lang="en-US" sz="2000" b="1" err="1">
                <a:latin typeface="Open Sans 1 Bold"/>
                <a:ea typeface="Open Sans 1 Bold"/>
                <a:cs typeface="Open Sans 1 Bold"/>
              </a:rPr>
              <a:t>authentification</a:t>
            </a:r>
            <a:br>
              <a:rPr lang="en-US" sz="2000" b="1">
                <a:latin typeface="Open Sans 1 Bold"/>
                <a:ea typeface="Open Sans 1 Bold"/>
                <a:cs typeface="Open Sans 1 Bold"/>
              </a:rPr>
            </a:br>
            <a:endParaRPr lang="en-US" sz="2000" b="1">
              <a:latin typeface="Open Sans 1 Bold"/>
              <a:ea typeface="Open Sans 1 Bold"/>
              <a:cs typeface="Open Sans 1 Bold"/>
            </a:endParaRPr>
          </a:p>
          <a:p>
            <a:pPr>
              <a:lnSpc>
                <a:spcPts val="2800"/>
              </a:lnSpc>
            </a:pPr>
            <a:endParaRPr lang="en-US" sz="2000" b="1">
              <a:latin typeface="Open Sans 1 Bold"/>
              <a:ea typeface="Open Sans 1 Bold"/>
              <a:cs typeface="Open Sans 1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08343DE-EF49-BA30-DA80-2826BE82E2CE}"/>
              </a:ext>
            </a:extLst>
          </p:cNvPr>
          <p:cNvGrpSpPr/>
          <p:nvPr/>
        </p:nvGrpSpPr>
        <p:grpSpPr>
          <a:xfrm>
            <a:off x="7728790" y="5613929"/>
            <a:ext cx="670144" cy="667126"/>
            <a:chOff x="0" y="-47625"/>
            <a:chExt cx="201656" cy="121657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A8D21F1-1C72-E827-0603-5A03DB169336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14202BB-82A1-6130-7BDC-4363367AE227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61192C34-8232-E3AD-F1DD-F9594D1A37E9}"/>
              </a:ext>
            </a:extLst>
          </p:cNvPr>
          <p:cNvSpPr txBox="1"/>
          <p:nvPr/>
        </p:nvSpPr>
        <p:spPr>
          <a:xfrm>
            <a:off x="8559281" y="5724528"/>
            <a:ext cx="4438361" cy="95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Aucun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chiffrement</a:t>
            </a:r>
            <a:b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</a:br>
            <a:endParaRPr lang="en-US" sz="2000" b="1">
              <a:solidFill>
                <a:srgbClr val="000000"/>
              </a:solidFill>
              <a:latin typeface="Open Sans 1 Bold"/>
              <a:ea typeface="Open Sans 1 Bold"/>
              <a:cs typeface="Open Sans 1 Bold"/>
            </a:endParaRPr>
          </a:p>
          <a:p>
            <a:pPr>
              <a:lnSpc>
                <a:spcPts val="2800"/>
              </a:lnSpc>
            </a:pPr>
            <a:endParaRPr lang="en-US" sz="2000" b="1">
              <a:latin typeface="Open Sans 1 Bold"/>
              <a:ea typeface="Open Sans 1 Bold"/>
              <a:cs typeface="Open Sans 1 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D2E6A78-DAD6-27D9-ABFE-FD43F6B582C6}"/>
              </a:ext>
            </a:extLst>
          </p:cNvPr>
          <p:cNvGrpSpPr/>
          <p:nvPr/>
        </p:nvGrpSpPr>
        <p:grpSpPr>
          <a:xfrm>
            <a:off x="11328688" y="5615384"/>
            <a:ext cx="670144" cy="667126"/>
            <a:chOff x="0" y="-47625"/>
            <a:chExt cx="201656" cy="121657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C7FA181-E60C-FF72-F9E2-C8EB4A4441E9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29328C38-1270-F81D-6247-363C85EDF37C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94F19F61-E37C-1E40-B82F-7D85AE147ADC}"/>
              </a:ext>
            </a:extLst>
          </p:cNvPr>
          <p:cNvSpPr txBox="1"/>
          <p:nvPr/>
        </p:nvSpPr>
        <p:spPr>
          <a:xfrm>
            <a:off x="12158397" y="5723073"/>
            <a:ext cx="4438361" cy="64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Aucune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vérification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d’intégrité</a:t>
            </a:r>
            <a:endParaRPr lang="en-US" err="1">
              <a:sym typeface="Open Sans 1 Bold"/>
            </a:endParaRPr>
          </a:p>
          <a:p>
            <a:pPr>
              <a:lnSpc>
                <a:spcPts val="2800"/>
              </a:lnSpc>
            </a:pPr>
            <a:endParaRPr lang="en-US" sz="2000" b="1"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166B1-5426-4D24-2EAD-7FE8950F03F3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37/48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13" name="ZoneTexte 22">
            <a:extLst>
              <a:ext uri="{FF2B5EF4-FFF2-40B4-BE49-F238E27FC236}">
                <a16:creationId xmlns:a16="http://schemas.microsoft.com/office/drawing/2014/main" id="{2A1986B1-1CD1-A5BB-A671-EC998DE8B826}"/>
              </a:ext>
            </a:extLst>
          </p:cNvPr>
          <p:cNvSpPr txBox="1"/>
          <p:nvPr/>
        </p:nvSpPr>
        <p:spPr>
          <a:xfrm>
            <a:off x="1464645" y="6853895"/>
            <a:ext cx="12316753" cy="260879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2800">
                <a:latin typeface="Open Sans 1"/>
                <a:ea typeface="Open Sans 1"/>
                <a:cs typeface="Open Sans 1"/>
              </a:rPr>
              <a:t>Idéal pour démontrer des attaques de type MITM :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fr-FR" sz="2800">
                <a:latin typeface="Open Sans 1"/>
                <a:ea typeface="Open Sans 1"/>
                <a:cs typeface="Open Sans 1"/>
              </a:rPr>
              <a:t>Si vous pouvez voir le paquet, vous pouvez le lire.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fr-FR" sz="2800">
                <a:latin typeface="Open Sans 1"/>
                <a:ea typeface="Open Sans 1"/>
                <a:cs typeface="Open Sans 1"/>
              </a:rPr>
              <a:t>Si vous pouvez intercepter le paquet, vous pouvez le modifier.</a:t>
            </a:r>
            <a:endParaRPr lang="en-US" sz="280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fr-FR" sz="2800">
              <a:latin typeface="Open Sans 1"/>
              <a:ea typeface="Open Sans 1"/>
              <a:cs typeface="Open Sans 1"/>
            </a:endParaRPr>
          </a:p>
        </p:txBody>
      </p:sp>
      <p:sp>
        <p:nvSpPr>
          <p:cNvPr id="18" name="ZoneTexte 22">
            <a:extLst>
              <a:ext uri="{FF2B5EF4-FFF2-40B4-BE49-F238E27FC236}">
                <a16:creationId xmlns:a16="http://schemas.microsoft.com/office/drawing/2014/main" id="{7FE5952A-E5F1-FFB9-B305-AEFA397427BA}"/>
              </a:ext>
            </a:extLst>
          </p:cNvPr>
          <p:cNvSpPr txBox="1"/>
          <p:nvPr/>
        </p:nvSpPr>
        <p:spPr>
          <a:xfrm>
            <a:off x="1464644" y="3687476"/>
            <a:ext cx="12316753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latin typeface="Open Sans 1"/>
                <a:ea typeface="+mn-lt"/>
                <a:cs typeface="+mn-lt"/>
              </a:rPr>
              <a:t>Modbus TCP est un protocole industriel simple et largement utilisé.</a:t>
            </a:r>
          </a:p>
          <a:p>
            <a:endParaRPr lang="fr-FR" sz="2800" b="1">
              <a:latin typeface="Open Sans 1"/>
              <a:ea typeface="+mn-lt"/>
              <a:cs typeface="+mn-lt"/>
            </a:endParaRPr>
          </a:p>
          <a:p>
            <a:endParaRPr lang="fr-FR" sz="2800" b="1">
              <a:latin typeface="Open Sans 1"/>
              <a:ea typeface="+mn-lt"/>
              <a:cs typeface="+mn-lt"/>
            </a:endParaRPr>
          </a:p>
          <a:p>
            <a:r>
              <a:rPr lang="fr-FR" sz="2800" b="1">
                <a:latin typeface="Open Sans 1"/>
                <a:ea typeface="+mn-lt"/>
                <a:cs typeface="+mn-lt"/>
              </a:rPr>
              <a:t>MAIS: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9D34B2C-C1ED-5344-084B-A88A16E3FD4A}"/>
              </a:ext>
            </a:extLst>
          </p:cNvPr>
          <p:cNvSpPr txBox="1"/>
          <p:nvPr/>
        </p:nvSpPr>
        <p:spPr>
          <a:xfrm>
            <a:off x="355849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Choix de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l'environnement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et des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outils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4/4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887843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27D2A-8C31-9119-573F-23E51EAB6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34BAF5-5D02-21BA-363F-CC2D1FCC4431}"/>
              </a:ext>
            </a:extLst>
          </p:cNvPr>
          <p:cNvGrpSpPr/>
          <p:nvPr/>
        </p:nvGrpSpPr>
        <p:grpSpPr>
          <a:xfrm>
            <a:off x="-172104" y="-345241"/>
            <a:ext cx="10325615" cy="10820143"/>
            <a:chOff x="0" y="-47625"/>
            <a:chExt cx="2719504" cy="284975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0051FB-F252-BABB-8D1A-3866BC03882F}"/>
                </a:ext>
              </a:extLst>
            </p:cNvPr>
            <p:cNvSpPr/>
            <p:nvPr/>
          </p:nvSpPr>
          <p:spPr>
            <a:xfrm>
              <a:off x="0" y="0"/>
              <a:ext cx="2454591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B3A7193-EAE3-C4E3-9337-C06505A975B5}"/>
                </a:ext>
              </a:extLst>
            </p:cNvPr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C7B937F-9821-8E89-ABA2-87D435B23257}"/>
              </a:ext>
            </a:extLst>
          </p:cNvPr>
          <p:cNvSpPr txBox="1"/>
          <p:nvPr/>
        </p:nvSpPr>
        <p:spPr>
          <a:xfrm>
            <a:off x="3302962" y="762263"/>
            <a:ext cx="12304585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41"/>
              </a:lnSpc>
            </a:pPr>
            <a:r>
              <a:rPr lang="en-US" sz="5850" b="1" err="1">
                <a:solidFill>
                  <a:srgbClr val="000000"/>
                </a:solidFill>
                <a:latin typeface="Century Gothic Paneuropean Bold"/>
                <a:ea typeface="+mn-lt"/>
                <a:cs typeface="Century Gothic Paneuropean Bold"/>
                <a:sym typeface="Century Gothic Paneuropean Bold"/>
              </a:rPr>
              <a:t>Déroulement</a:t>
            </a:r>
            <a:r>
              <a:rPr lang="en-US" sz="5850" b="1">
                <a:solidFill>
                  <a:srgbClr val="000000"/>
                </a:solidFill>
                <a:latin typeface="Century Gothic Paneuropean Bold"/>
                <a:ea typeface="+mn-lt"/>
                <a:cs typeface="Century Gothic Paneuropean Bold"/>
                <a:sym typeface="Century Gothic Paneuropean Bold"/>
              </a:rPr>
              <a:t> de </a:t>
            </a:r>
            <a:r>
              <a:rPr lang="en-US" sz="5850" b="1" err="1">
                <a:solidFill>
                  <a:srgbClr val="000000"/>
                </a:solidFill>
                <a:latin typeface="Century Gothic Paneuropean Bold"/>
                <a:ea typeface="+mn-lt"/>
                <a:cs typeface="Century Gothic Paneuropean Bold"/>
                <a:sym typeface="Century Gothic Paneuropean Bold"/>
              </a:rPr>
              <a:t>l’attaque</a:t>
            </a:r>
            <a:r>
              <a:rPr lang="en-US" sz="5850" b="1">
                <a:solidFill>
                  <a:srgbClr val="000000"/>
                </a:solidFill>
                <a:latin typeface="Century Gothic Paneuropean Bold"/>
                <a:ea typeface="+mn-lt"/>
                <a:cs typeface="Century Gothic Paneuropean Bold"/>
                <a:sym typeface="Century Gothic Paneuropean Bold"/>
              </a:rPr>
              <a:t> MITM</a:t>
            </a:r>
            <a:endParaRPr lang="en-US" b="1">
              <a:latin typeface="Century Gothic Paneuropean Bold"/>
              <a:cs typeface="Century Gothic Paneuropean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B2DF5D1-FB2D-DC3A-6FCA-3A1E46766116}"/>
              </a:ext>
            </a:extLst>
          </p:cNvPr>
          <p:cNvGrpSpPr/>
          <p:nvPr/>
        </p:nvGrpSpPr>
        <p:grpSpPr>
          <a:xfrm>
            <a:off x="9071472" y="2247900"/>
            <a:ext cx="129901" cy="5088307"/>
            <a:chOff x="0" y="0"/>
            <a:chExt cx="34213" cy="2167467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870BBF8-B31B-9C5D-C869-CAF3D757EB7D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3B3E321-3602-73EB-CCB7-F99454DBEB61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B30DB85-5229-6963-C880-520F8D679E44}"/>
              </a:ext>
            </a:extLst>
          </p:cNvPr>
          <p:cNvSpPr txBox="1"/>
          <p:nvPr/>
        </p:nvSpPr>
        <p:spPr>
          <a:xfrm>
            <a:off x="16191448" y="9462727"/>
            <a:ext cx="1067852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38/48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15" name="ZoneTexte 49">
            <a:extLst>
              <a:ext uri="{FF2B5EF4-FFF2-40B4-BE49-F238E27FC236}">
                <a16:creationId xmlns:a16="http://schemas.microsoft.com/office/drawing/2014/main" id="{DCD5416C-06CF-F4D6-C79A-4AA9E65B8671}"/>
              </a:ext>
            </a:extLst>
          </p:cNvPr>
          <p:cNvSpPr txBox="1"/>
          <p:nvPr/>
        </p:nvSpPr>
        <p:spPr>
          <a:xfrm flipH="1">
            <a:off x="1247451" y="2570675"/>
            <a:ext cx="7305470" cy="47089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ea typeface="+mn-lt"/>
                <a:cs typeface="+mn-lt"/>
              </a:rPr>
              <a:t>Configuration de la machine d’attaque (Kali Linux)</a:t>
            </a:r>
            <a:endParaRPr lang="en-US" b="1"/>
          </a:p>
          <a:p>
            <a:endParaRPr lang="fr-FR" sz="2800" b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ea typeface="+mn-lt"/>
                <a:cs typeface="+mn-lt"/>
              </a:rPr>
              <a:t>Kali est connectée en </a:t>
            </a:r>
            <a:r>
              <a:rPr lang="fr-FR" sz="2400" b="1">
                <a:ea typeface="+mn-lt"/>
                <a:cs typeface="+mn-lt"/>
              </a:rPr>
              <a:t>mode pont réseau, </a:t>
            </a:r>
            <a:r>
              <a:rPr lang="fr-FR" sz="2400">
                <a:ea typeface="+mn-lt"/>
                <a:cs typeface="+mn-lt"/>
              </a:rPr>
              <a:t>cela </a:t>
            </a:r>
            <a:r>
              <a:rPr lang="fr-FR" sz="2400" b="1">
                <a:ea typeface="+mn-lt"/>
                <a:cs typeface="+mn-lt"/>
              </a:rPr>
              <a:t>simule une machine malveillante branchée discrètement</a:t>
            </a:r>
            <a:r>
              <a:rPr lang="fr-FR" sz="2400">
                <a:ea typeface="+mn-lt"/>
                <a:cs typeface="+mn-lt"/>
              </a:rPr>
              <a:t>.</a:t>
            </a:r>
            <a:endParaRPr lang="fr-FR">
              <a:ea typeface="Calibri"/>
              <a:cs typeface="Calibri"/>
            </a:endParaRPr>
          </a:p>
          <a:p>
            <a:endParaRPr lang="fr-FR" sz="2400" i="1">
              <a:ea typeface="+mn-lt"/>
              <a:cs typeface="+mn-lt"/>
            </a:endParaRPr>
          </a:p>
          <a:p>
            <a:endParaRPr lang="fr-FR" sz="2400" i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ea typeface="+mn-lt"/>
                <a:cs typeface="+mn-lt"/>
              </a:rPr>
              <a:t>Un service personnalisé (</a:t>
            </a:r>
            <a:r>
              <a:rPr lang="fr-FR" sz="2400" err="1">
                <a:latin typeface="Consolas"/>
                <a:ea typeface="+mn-lt"/>
                <a:cs typeface="+mn-lt"/>
              </a:rPr>
              <a:t>promiscous.service</a:t>
            </a:r>
            <a:r>
              <a:rPr lang="fr-FR" sz="2400">
                <a:ea typeface="+mn-lt"/>
                <a:cs typeface="+mn-lt"/>
              </a:rPr>
              <a:t>) active automatiquement le </a:t>
            </a:r>
            <a:r>
              <a:rPr lang="fr-FR" sz="2400" b="1">
                <a:ea typeface="+mn-lt"/>
                <a:cs typeface="+mn-lt"/>
              </a:rPr>
              <a:t>mode promiscuité</a:t>
            </a:r>
            <a:r>
              <a:rPr lang="fr-FR" sz="2400">
                <a:ea typeface="+mn-lt"/>
                <a:cs typeface="+mn-lt"/>
              </a:rPr>
              <a:t> sur Kali au démarrage.</a:t>
            </a:r>
            <a:endParaRPr lang="fr-FR" sz="2400">
              <a:ea typeface="Calibri"/>
              <a:cs typeface="Calibri"/>
            </a:endParaRPr>
          </a:p>
          <a:p>
            <a:endParaRPr lang="fr-FR" sz="2400">
              <a:ea typeface="+mn-lt"/>
              <a:cs typeface="+mn-lt"/>
            </a:endParaRPr>
          </a:p>
          <a:p>
            <a:endParaRPr lang="fr-FR" sz="2400">
              <a:ea typeface="+mn-lt"/>
              <a:cs typeface="+mn-lt"/>
            </a:endParaRPr>
          </a:p>
        </p:txBody>
      </p:sp>
      <p:sp>
        <p:nvSpPr>
          <p:cNvPr id="16" name="ZoneTexte 50">
            <a:extLst>
              <a:ext uri="{FF2B5EF4-FFF2-40B4-BE49-F238E27FC236}">
                <a16:creationId xmlns:a16="http://schemas.microsoft.com/office/drawing/2014/main" id="{7CA57BD4-C9BD-8167-597C-2172FEB167BB}"/>
              </a:ext>
            </a:extLst>
          </p:cNvPr>
          <p:cNvSpPr txBox="1"/>
          <p:nvPr/>
        </p:nvSpPr>
        <p:spPr>
          <a:xfrm flipH="1">
            <a:off x="10442714" y="2570674"/>
            <a:ext cx="7092634" cy="46474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ea typeface="+mn-lt"/>
                <a:cs typeface="+mn-lt"/>
              </a:rPr>
              <a:t>Configuration du script d'attaque (</a:t>
            </a:r>
            <a:r>
              <a:rPr lang="fr-FR" sz="2800" b="1" err="1">
                <a:ea typeface="+mn-lt"/>
                <a:cs typeface="+mn-lt"/>
              </a:rPr>
              <a:t>Scapy</a:t>
            </a:r>
            <a:r>
              <a:rPr lang="fr-FR" sz="2800" b="1">
                <a:ea typeface="+mn-lt"/>
                <a:cs typeface="+mn-lt"/>
              </a:rPr>
              <a:t>)</a:t>
            </a:r>
            <a:endParaRPr lang="fr-FR" sz="2800" b="1">
              <a:ea typeface="Calibri"/>
              <a:cs typeface="Calibri"/>
            </a:endParaRPr>
          </a:p>
          <a:p>
            <a:endParaRPr lang="fr-FR" sz="2800" b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ea typeface="+mn-lt"/>
                <a:cs typeface="+mn-lt"/>
              </a:rPr>
              <a:t>Le script </a:t>
            </a:r>
            <a:r>
              <a:rPr lang="fr-FR" sz="2400" b="1" err="1">
                <a:ea typeface="+mn-lt"/>
                <a:cs typeface="+mn-lt"/>
              </a:rPr>
              <a:t>Scapy</a:t>
            </a:r>
            <a:r>
              <a:rPr lang="fr-FR" sz="2400" b="1">
                <a:ea typeface="+mn-lt"/>
                <a:cs typeface="+mn-lt"/>
              </a:rPr>
              <a:t> est lié à </a:t>
            </a:r>
            <a:r>
              <a:rPr lang="fr-FR" sz="2400" b="1" err="1">
                <a:ea typeface="+mn-lt"/>
                <a:cs typeface="+mn-lt"/>
              </a:rPr>
              <a:t>NetfilterQueue</a:t>
            </a:r>
            <a:r>
              <a:rPr lang="fr-FR" sz="2400">
                <a:ea typeface="+mn-lt"/>
                <a:cs typeface="+mn-lt"/>
              </a:rPr>
              <a:t> pour intercepter les paquets Modbus.</a:t>
            </a:r>
            <a:endParaRPr lang="fr-FR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4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ea typeface="+mn-lt"/>
                <a:cs typeface="+mn-lt"/>
              </a:rPr>
              <a:t>Il cible les paquets contenant une commande d’écriture sur les sorties (</a:t>
            </a:r>
            <a:r>
              <a:rPr lang="fr-FR" sz="2400" b="1">
                <a:ea typeface="+mn-lt"/>
                <a:cs typeface="+mn-lt"/>
              </a:rPr>
              <a:t>fonction Modbus 15</a:t>
            </a:r>
            <a:r>
              <a:rPr lang="fr-FR" sz="2400">
                <a:ea typeface="Calibri"/>
                <a:cs typeface="Calibri"/>
              </a:rPr>
              <a:t>).</a:t>
            </a:r>
            <a:endParaRPr lang="fr-FR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4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ea typeface="+mn-lt"/>
                <a:cs typeface="+mn-lt"/>
              </a:rPr>
              <a:t>Le script modifie les </a:t>
            </a:r>
            <a:r>
              <a:rPr lang="fr-FR" sz="2400" b="1">
                <a:ea typeface="+mn-lt"/>
                <a:cs typeface="+mn-lt"/>
              </a:rPr>
              <a:t>bits de commande </a:t>
            </a:r>
            <a:r>
              <a:rPr lang="fr-FR" sz="2400">
                <a:ea typeface="+mn-lt"/>
                <a:cs typeface="+mn-lt"/>
              </a:rPr>
              <a:t>et </a:t>
            </a:r>
            <a:r>
              <a:rPr lang="fr-FR" sz="2400">
                <a:ea typeface="Calibri"/>
                <a:cs typeface="Calibri"/>
              </a:rPr>
              <a:t>réinjecte ensuite le paque dans le flux réseau.</a:t>
            </a:r>
            <a:endParaRPr lang="fr-FR">
              <a:ea typeface="Calibri"/>
              <a:cs typeface="Calibri"/>
            </a:endParaRPr>
          </a:p>
          <a:p>
            <a:endParaRPr lang="fr-FR" sz="2400">
              <a:ea typeface="Calibri"/>
              <a:cs typeface="Calibri"/>
            </a:endParaRPr>
          </a:p>
          <a:p>
            <a:endParaRPr lang="fr-FR" sz="2400">
              <a:ea typeface="Calibri"/>
              <a:cs typeface="Calibri"/>
            </a:endParaRP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94AABB9B-9C22-846D-5E7F-2F133D262F52}"/>
              </a:ext>
            </a:extLst>
          </p:cNvPr>
          <p:cNvSpPr/>
          <p:nvPr/>
        </p:nvSpPr>
        <p:spPr>
          <a:xfrm rot="3240000">
            <a:off x="-4502193" y="-7046418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3">
            <a:extLst>
              <a:ext uri="{FF2B5EF4-FFF2-40B4-BE49-F238E27FC236}">
                <a16:creationId xmlns:a16="http://schemas.microsoft.com/office/drawing/2014/main" id="{5EA48B7B-946F-59D8-F8E5-48789CFC6088}"/>
              </a:ext>
            </a:extLst>
          </p:cNvPr>
          <p:cNvSpPr/>
          <p:nvPr/>
        </p:nvSpPr>
        <p:spPr>
          <a:xfrm>
            <a:off x="469084" y="2576415"/>
            <a:ext cx="670144" cy="1557836"/>
          </a:xfrm>
          <a:custGeom>
            <a:avLst/>
            <a:gdLst/>
            <a:ahLst/>
            <a:cxnLst/>
            <a:rect l="l" t="t" r="r" b="b"/>
            <a:pathLst>
              <a:path w="201656" h="1168951">
                <a:moveTo>
                  <a:pt x="0" y="0"/>
                </a:moveTo>
                <a:lnTo>
                  <a:pt x="201656" y="0"/>
                </a:lnTo>
                <a:lnTo>
                  <a:pt x="201656" y="1168951"/>
                </a:lnTo>
                <a:lnTo>
                  <a:pt x="0" y="1168951"/>
                </a:lnTo>
                <a:close/>
              </a:path>
            </a:pathLst>
          </a:custGeom>
          <a:solidFill>
            <a:srgbClr val="ED3E20"/>
          </a:solidFill>
        </p:spPr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A481A48-C66F-54CB-C3C8-994D07EB1D39}"/>
              </a:ext>
            </a:extLst>
          </p:cNvPr>
          <p:cNvSpPr/>
          <p:nvPr/>
        </p:nvSpPr>
        <p:spPr>
          <a:xfrm>
            <a:off x="9628529" y="2576415"/>
            <a:ext cx="670144" cy="1557836"/>
          </a:xfrm>
          <a:custGeom>
            <a:avLst/>
            <a:gdLst/>
            <a:ahLst/>
            <a:cxnLst/>
            <a:rect l="l" t="t" r="r" b="b"/>
            <a:pathLst>
              <a:path w="201656" h="1168951">
                <a:moveTo>
                  <a:pt x="0" y="0"/>
                </a:moveTo>
                <a:lnTo>
                  <a:pt x="201656" y="0"/>
                </a:lnTo>
                <a:lnTo>
                  <a:pt x="201656" y="1168951"/>
                </a:lnTo>
                <a:lnTo>
                  <a:pt x="0" y="1168951"/>
                </a:lnTo>
                <a:close/>
              </a:path>
            </a:pathLst>
          </a:custGeom>
          <a:solidFill>
            <a:srgbClr val="ED3E20"/>
          </a:solidFill>
        </p:spPr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BDBDBD19-1A25-60EA-A093-172AEDCA87A7}"/>
              </a:ext>
            </a:extLst>
          </p:cNvPr>
          <p:cNvSpPr/>
          <p:nvPr/>
        </p:nvSpPr>
        <p:spPr>
          <a:xfrm>
            <a:off x="1480612" y="7659548"/>
            <a:ext cx="13279108" cy="1131746"/>
          </a:xfrm>
          <a:custGeom>
            <a:avLst/>
            <a:gdLst/>
            <a:ahLst/>
            <a:cxnLst/>
            <a:rect l="l" t="t" r="r" b="b"/>
            <a:pathLst>
              <a:path w="2719504" h="2802125">
                <a:moveTo>
                  <a:pt x="0" y="0"/>
                </a:moveTo>
                <a:lnTo>
                  <a:pt x="2719504" y="0"/>
                </a:lnTo>
                <a:lnTo>
                  <a:pt x="2719504" y="2802125"/>
                </a:lnTo>
                <a:lnTo>
                  <a:pt x="0" y="2802125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1A8AA8B-112A-29AD-A6F1-A8F362506DBA}"/>
              </a:ext>
            </a:extLst>
          </p:cNvPr>
          <p:cNvSpPr txBox="1"/>
          <p:nvPr/>
        </p:nvSpPr>
        <p:spPr>
          <a:xfrm>
            <a:off x="1588212" y="7966003"/>
            <a:ext cx="1512791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latin typeface="Open Sans 1"/>
                <a:ea typeface="Open Sans 1"/>
                <a:cs typeface="Open Sans 1"/>
              </a:rPr>
              <a:t>Le processus est invisible : ni CODESYS ni </a:t>
            </a:r>
            <a:r>
              <a:rPr lang="fr-FR" sz="2800" b="1" err="1">
                <a:latin typeface="Open Sans 1"/>
                <a:ea typeface="Open Sans 1"/>
                <a:cs typeface="Open Sans 1"/>
              </a:rPr>
              <a:t>Factory</a:t>
            </a:r>
            <a:r>
              <a:rPr lang="fr-FR" sz="2800" b="1">
                <a:latin typeface="Open Sans 1"/>
                <a:ea typeface="Open Sans 1"/>
                <a:cs typeface="Open Sans 1"/>
              </a:rPr>
              <a:t> I/O ne détectent l’altération.</a:t>
            </a:r>
            <a:endParaRPr lang="en-US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864D8319-B3A7-A3C1-CB23-72D808735882}"/>
              </a:ext>
            </a:extLst>
          </p:cNvPr>
          <p:cNvSpPr txBox="1"/>
          <p:nvPr/>
        </p:nvSpPr>
        <p:spPr>
          <a:xfrm>
            <a:off x="355849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90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Anatomie</a:t>
            </a:r>
            <a:r>
              <a:rPr lang="en-US" sz="290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90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d'une</a:t>
            </a:r>
            <a:r>
              <a:rPr lang="en-US" sz="290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90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attaque</a:t>
            </a:r>
            <a:r>
              <a:rPr lang="en-US" sz="290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MITM 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1/3</a:t>
            </a:r>
            <a:endParaRPr lang="en-US" i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591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0E6E2-AD77-F806-EF9A-8CE26F5B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E985F04-8FC9-A99E-E9CC-5388C6F4BE19}"/>
              </a:ext>
            </a:extLst>
          </p:cNvPr>
          <p:cNvGrpSpPr/>
          <p:nvPr/>
        </p:nvGrpSpPr>
        <p:grpSpPr>
          <a:xfrm>
            <a:off x="-164415" y="5829282"/>
            <a:ext cx="18616829" cy="4622132"/>
            <a:chOff x="0" y="0"/>
            <a:chExt cx="4903198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1B6419-755B-E249-E386-7A988D30BAB4}"/>
                </a:ext>
              </a:extLst>
            </p:cNvPr>
            <p:cNvSpPr/>
            <p:nvPr/>
          </p:nvSpPr>
          <p:spPr>
            <a:xfrm>
              <a:off x="0" y="0"/>
              <a:ext cx="4903198" cy="1050561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A47877-796A-FBA2-DAB4-B12C9392622B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Freeform 2">
            <a:extLst>
              <a:ext uri="{FF2B5EF4-FFF2-40B4-BE49-F238E27FC236}">
                <a16:creationId xmlns:a16="http://schemas.microsoft.com/office/drawing/2014/main" id="{9A799980-988F-F6AF-A2F8-F88A34B7FE02}"/>
              </a:ext>
            </a:extLst>
          </p:cNvPr>
          <p:cNvSpPr/>
          <p:nvPr/>
        </p:nvSpPr>
        <p:spPr>
          <a:xfrm rot="-1800000">
            <a:off x="14063211" y="-598790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FAB3D7A-93D0-223A-1B22-312E57862096}"/>
              </a:ext>
            </a:extLst>
          </p:cNvPr>
          <p:cNvSpPr txBox="1"/>
          <p:nvPr/>
        </p:nvSpPr>
        <p:spPr>
          <a:xfrm>
            <a:off x="1028700" y="633883"/>
            <a:ext cx="14633107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000" b="1" err="1">
                <a:latin typeface="Century Gothic Paneuropean Bold"/>
                <a:cs typeface="Century Gothic Paneuropean Bold"/>
              </a:rPr>
              <a:t>Limites</a:t>
            </a:r>
            <a:r>
              <a:rPr lang="en-US" sz="8000" b="1">
                <a:latin typeface="Century Gothic Paneuropean Bold"/>
                <a:cs typeface="Century Gothic Paneuropean Bold"/>
              </a:rPr>
              <a:t> techniques et pratiques</a:t>
            </a:r>
          </a:p>
          <a:p>
            <a:endParaRPr lang="en-US" sz="8000" b="1">
              <a:latin typeface="Century Gothic Paneuropean Bold"/>
              <a:ea typeface="Calibri"/>
              <a:cs typeface="Century Gothic Paneuropean Bold"/>
            </a:endParaRPr>
          </a:p>
          <a:p>
            <a:endParaRPr lang="en-US" sz="8000" b="1">
              <a:latin typeface="Century Gothic Paneuropean Bold"/>
              <a:cs typeface="Century Gothic Paneuropea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A50C2-DC49-DE21-353E-9382D132FECF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39/48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90C8D87A-E561-2F3B-A4C3-3C030F9BD30F}"/>
              </a:ext>
            </a:extLst>
          </p:cNvPr>
          <p:cNvSpPr/>
          <p:nvPr/>
        </p:nvSpPr>
        <p:spPr>
          <a:xfrm>
            <a:off x="1416437" y="3887483"/>
            <a:ext cx="670144" cy="1557836"/>
          </a:xfrm>
          <a:custGeom>
            <a:avLst/>
            <a:gdLst/>
            <a:ahLst/>
            <a:cxnLst/>
            <a:rect l="l" t="t" r="r" b="b"/>
            <a:pathLst>
              <a:path w="201656" h="1168951">
                <a:moveTo>
                  <a:pt x="0" y="0"/>
                </a:moveTo>
                <a:lnTo>
                  <a:pt x="201656" y="0"/>
                </a:lnTo>
                <a:lnTo>
                  <a:pt x="201656" y="1168951"/>
                </a:lnTo>
                <a:lnTo>
                  <a:pt x="0" y="1168951"/>
                </a:lnTo>
                <a:close/>
              </a:path>
            </a:pathLst>
          </a:custGeom>
          <a:solidFill>
            <a:srgbClr val="ED3E20"/>
          </a:solidFill>
        </p:spPr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DA46E068-E627-EE79-284C-0827C652B11D}"/>
              </a:ext>
            </a:extLst>
          </p:cNvPr>
          <p:cNvSpPr/>
          <p:nvPr/>
        </p:nvSpPr>
        <p:spPr>
          <a:xfrm>
            <a:off x="1411286" y="6128983"/>
            <a:ext cx="654699" cy="1851309"/>
          </a:xfrm>
          <a:custGeom>
            <a:avLst/>
            <a:gdLst/>
            <a:ahLst/>
            <a:cxnLst/>
            <a:rect l="l" t="t" r="r" b="b"/>
            <a:pathLst>
              <a:path w="201656" h="1168951">
                <a:moveTo>
                  <a:pt x="0" y="0"/>
                </a:moveTo>
                <a:lnTo>
                  <a:pt x="201656" y="0"/>
                </a:lnTo>
                <a:lnTo>
                  <a:pt x="201656" y="1168951"/>
                </a:lnTo>
                <a:lnTo>
                  <a:pt x="0" y="1168951"/>
                </a:lnTo>
                <a:close/>
              </a:path>
            </a:pathLst>
          </a:custGeom>
          <a:solidFill>
            <a:srgbClr val="ED3E20"/>
          </a:solidFill>
        </p:spPr>
      </p:sp>
      <p:sp>
        <p:nvSpPr>
          <p:cNvPr id="32" name="ZoneTexte 22">
            <a:extLst>
              <a:ext uri="{FF2B5EF4-FFF2-40B4-BE49-F238E27FC236}">
                <a16:creationId xmlns:a16="http://schemas.microsoft.com/office/drawing/2014/main" id="{211D384D-2EF0-27C2-AD9B-CABDF509094C}"/>
              </a:ext>
            </a:extLst>
          </p:cNvPr>
          <p:cNvSpPr txBox="1"/>
          <p:nvPr/>
        </p:nvSpPr>
        <p:spPr>
          <a:xfrm>
            <a:off x="1418307" y="3100530"/>
            <a:ext cx="15127915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latin typeface="Open Sans 1"/>
                <a:ea typeface="Open Sans 1"/>
                <a:cs typeface="Open Sans 1"/>
              </a:rPr>
              <a:t>il existe des limitations bien réelles.</a:t>
            </a:r>
            <a:endParaRPr lang="en-US"/>
          </a:p>
          <a:p>
            <a:endParaRPr lang="fr-FR" sz="2800" b="1">
              <a:latin typeface="Open Sans 1"/>
              <a:ea typeface="Open Sans 1"/>
              <a:cs typeface="Open Sans 1"/>
            </a:endParaRPr>
          </a:p>
        </p:txBody>
      </p:sp>
      <p:sp>
        <p:nvSpPr>
          <p:cNvPr id="34" name="ZoneTexte 49">
            <a:extLst>
              <a:ext uri="{FF2B5EF4-FFF2-40B4-BE49-F238E27FC236}">
                <a16:creationId xmlns:a16="http://schemas.microsoft.com/office/drawing/2014/main" id="{7F7E4476-33D4-B67E-5C86-D6D99CFA350F}"/>
              </a:ext>
            </a:extLst>
          </p:cNvPr>
          <p:cNvSpPr txBox="1"/>
          <p:nvPr/>
        </p:nvSpPr>
        <p:spPr>
          <a:xfrm flipH="1">
            <a:off x="2328668" y="3574661"/>
            <a:ext cx="9498794" cy="22467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800" b="1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Intercepter et modifier des paquets en temps réel est coûteux en ressources.</a:t>
            </a:r>
          </a:p>
          <a:p>
            <a:pPr marL="342900" indent="-34290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Trop de ralentissement peut alerter les opérateurs.</a:t>
            </a:r>
            <a:endParaRPr lang="fr-FR" sz="2800" b="1">
              <a:ea typeface="Calibri"/>
              <a:cs typeface="Calibri"/>
            </a:endParaRPr>
          </a:p>
          <a:p>
            <a:endParaRPr lang="fr-FR" sz="2800" b="1">
              <a:ea typeface="Calibri"/>
              <a:cs typeface="Calibri"/>
            </a:endParaRPr>
          </a:p>
        </p:txBody>
      </p:sp>
      <p:sp>
        <p:nvSpPr>
          <p:cNvPr id="35" name="ZoneTexte 49">
            <a:extLst>
              <a:ext uri="{FF2B5EF4-FFF2-40B4-BE49-F238E27FC236}">
                <a16:creationId xmlns:a16="http://schemas.microsoft.com/office/drawing/2014/main" id="{CD8C28F8-8270-01B6-BECE-32FD4F35D41C}"/>
              </a:ext>
            </a:extLst>
          </p:cNvPr>
          <p:cNvSpPr txBox="1"/>
          <p:nvPr/>
        </p:nvSpPr>
        <p:spPr>
          <a:xfrm flipH="1">
            <a:off x="2328667" y="6123243"/>
            <a:ext cx="9498794" cy="22467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ea typeface="+mn-lt"/>
                <a:cs typeface="+mn-lt"/>
              </a:rPr>
              <a:t>Les protocoles industriels évoluent :</a:t>
            </a:r>
          </a:p>
          <a:p>
            <a:pPr marL="457200" indent="-45720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Des versions sécurisées de Modbus</a:t>
            </a:r>
          </a:p>
          <a:p>
            <a:pPr marL="457200" indent="-45720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Des PLC modernes intègrent chiffrement, authentification, vérification d’intégrité</a:t>
            </a:r>
            <a:endParaRPr lang="fr-FR">
              <a:ea typeface="Calibri"/>
              <a:cs typeface="Calibri"/>
            </a:endParaRPr>
          </a:p>
          <a:p>
            <a:endParaRPr lang="fr-FR" sz="2800" b="1">
              <a:ea typeface="Calibri"/>
              <a:cs typeface="Calibri"/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5214EAA1-03B4-9EDC-99BE-E7966753C67A}"/>
              </a:ext>
            </a:extLst>
          </p:cNvPr>
          <p:cNvSpPr txBox="1"/>
          <p:nvPr/>
        </p:nvSpPr>
        <p:spPr>
          <a:xfrm>
            <a:off x="355849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90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Anatomie</a:t>
            </a:r>
            <a:r>
              <a:rPr lang="en-US" sz="290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90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d'une</a:t>
            </a:r>
            <a:r>
              <a:rPr lang="en-US" sz="290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90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attaque</a:t>
            </a:r>
            <a:r>
              <a:rPr lang="en-US" sz="290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MITM 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2/3</a:t>
            </a:r>
            <a:endParaRPr lang="en-US" i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703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7E4BB-AA01-6112-5B19-64EBA8DB5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6A9993-BEB2-50A9-DFE9-2C3B34F2D912}"/>
              </a:ext>
            </a:extLst>
          </p:cNvPr>
          <p:cNvGrpSpPr/>
          <p:nvPr/>
        </p:nvGrpSpPr>
        <p:grpSpPr>
          <a:xfrm>
            <a:off x="-164415" y="5829282"/>
            <a:ext cx="18616829" cy="4622132"/>
            <a:chOff x="0" y="0"/>
            <a:chExt cx="4903198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1F4092-85E5-CF67-EABB-6A113273E352}"/>
                </a:ext>
              </a:extLst>
            </p:cNvPr>
            <p:cNvSpPr/>
            <p:nvPr/>
          </p:nvSpPr>
          <p:spPr>
            <a:xfrm>
              <a:off x="0" y="0"/>
              <a:ext cx="4903198" cy="1050561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15F51BE-2C18-946B-D5C1-88D0ED9B62AA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Freeform 2">
            <a:extLst>
              <a:ext uri="{FF2B5EF4-FFF2-40B4-BE49-F238E27FC236}">
                <a16:creationId xmlns:a16="http://schemas.microsoft.com/office/drawing/2014/main" id="{A65B322B-0386-A1B8-8144-8EFDBB2C4367}"/>
              </a:ext>
            </a:extLst>
          </p:cNvPr>
          <p:cNvSpPr/>
          <p:nvPr/>
        </p:nvSpPr>
        <p:spPr>
          <a:xfrm rot="19800000">
            <a:off x="14372130" y="-598790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80BA5E3-18A2-2F02-B682-BDC93630B34F}"/>
              </a:ext>
            </a:extLst>
          </p:cNvPr>
          <p:cNvSpPr txBox="1"/>
          <p:nvPr/>
        </p:nvSpPr>
        <p:spPr>
          <a:xfrm>
            <a:off x="1028700" y="711112"/>
            <a:ext cx="13891701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err="1">
                <a:latin typeface="Century Gothic Paneuropean Bold"/>
                <a:cs typeface="Century Gothic Paneuropean Bold"/>
              </a:rPr>
              <a:t>Pourquoi</a:t>
            </a:r>
            <a:r>
              <a:rPr lang="en-US" sz="7200" b="1">
                <a:latin typeface="Century Gothic Paneuropean Bold"/>
                <a:cs typeface="Century Gothic Paneuropean Bold"/>
              </a:rPr>
              <a:t> et </a:t>
            </a:r>
            <a:r>
              <a:rPr lang="en-US" sz="7200" b="1" err="1">
                <a:latin typeface="Century Gothic Paneuropean Bold"/>
                <a:cs typeface="Century Gothic Paneuropean Bold"/>
              </a:rPr>
              <a:t>quand</a:t>
            </a:r>
            <a:r>
              <a:rPr lang="en-US" sz="7200" b="1">
                <a:latin typeface="Century Gothic Paneuropean Bold"/>
                <a:cs typeface="Century Gothic Paneuropean Bold"/>
              </a:rPr>
              <a:t> </a:t>
            </a:r>
            <a:r>
              <a:rPr lang="en-US" sz="7200" b="1" err="1">
                <a:latin typeface="Century Gothic Paneuropean Bold"/>
                <a:cs typeface="Century Gothic Paneuropean Bold"/>
              </a:rPr>
              <a:t>ces</a:t>
            </a:r>
            <a:r>
              <a:rPr lang="en-US" sz="7200" b="1">
                <a:latin typeface="Century Gothic Paneuropean Bold"/>
                <a:cs typeface="Century Gothic Paneuropean Bold"/>
              </a:rPr>
              <a:t> </a:t>
            </a:r>
            <a:r>
              <a:rPr lang="en-US" sz="7200" b="1" err="1">
                <a:latin typeface="Century Gothic Paneuropean Bold"/>
                <a:cs typeface="Century Gothic Paneuropean Bold"/>
              </a:rPr>
              <a:t>attaques</a:t>
            </a:r>
            <a:r>
              <a:rPr lang="en-US" sz="7200" b="1">
                <a:latin typeface="Century Gothic Paneuropean Bold"/>
                <a:cs typeface="Century Gothic Paneuropean Bold"/>
              </a:rPr>
              <a:t> </a:t>
            </a:r>
            <a:r>
              <a:rPr lang="en-US" sz="7200" b="1" err="1">
                <a:latin typeface="Century Gothic Paneuropean Bold"/>
                <a:cs typeface="Century Gothic Paneuropean Bold"/>
              </a:rPr>
              <a:t>sont-elles</a:t>
            </a:r>
            <a:r>
              <a:rPr lang="en-US" sz="7200" b="1">
                <a:latin typeface="Century Gothic Paneuropean Bold"/>
                <a:cs typeface="Century Gothic Paneuropean Bold"/>
              </a:rPr>
              <a:t> </a:t>
            </a:r>
            <a:r>
              <a:rPr lang="en-US" sz="7200" b="1" err="1">
                <a:latin typeface="Century Gothic Paneuropean Bold"/>
                <a:cs typeface="Century Gothic Paneuropean Bold"/>
              </a:rPr>
              <a:t>réalisées</a:t>
            </a:r>
            <a:r>
              <a:rPr lang="en-US" sz="7200" b="1">
                <a:latin typeface="Century Gothic Paneuropean Bold"/>
                <a:cs typeface="Century Gothic Paneuropean Bold"/>
              </a:rPr>
              <a:t> ?</a:t>
            </a:r>
            <a:endParaRPr lang="en-US" sz="7200">
              <a:ea typeface="Calibri"/>
              <a:cs typeface="Calibri"/>
            </a:endParaRPr>
          </a:p>
          <a:p>
            <a:endParaRPr lang="en-US" sz="7200" b="1">
              <a:latin typeface="Century Gothic Paneuropean Bold"/>
              <a:cs typeface="Century Gothic Paneuropea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563A1-DB73-1E9F-84C6-ADA85156A3B9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40/48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41BA02A6-A085-E876-89AD-44129CE41E37}"/>
              </a:ext>
            </a:extLst>
          </p:cNvPr>
          <p:cNvSpPr txBox="1"/>
          <p:nvPr/>
        </p:nvSpPr>
        <p:spPr>
          <a:xfrm>
            <a:off x="355849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Anatomie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d'une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attaque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MITM 3/3</a:t>
            </a:r>
            <a:endParaRPr lang="en-US" i="1">
              <a:ea typeface="Calibri"/>
              <a:cs typeface="Calibri"/>
            </a:endParaRPr>
          </a:p>
        </p:txBody>
      </p:sp>
      <p:sp>
        <p:nvSpPr>
          <p:cNvPr id="7" name="ZoneTexte 49">
            <a:extLst>
              <a:ext uri="{FF2B5EF4-FFF2-40B4-BE49-F238E27FC236}">
                <a16:creationId xmlns:a16="http://schemas.microsoft.com/office/drawing/2014/main" id="{BFDF81B7-81E6-DA4D-346D-BCEC62DB1441}"/>
              </a:ext>
            </a:extLst>
          </p:cNvPr>
          <p:cNvSpPr txBox="1"/>
          <p:nvPr/>
        </p:nvSpPr>
        <p:spPr>
          <a:xfrm flipH="1">
            <a:off x="1111380" y="3876961"/>
            <a:ext cx="10380684" cy="526297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Sabotage de la production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Manipulation de données capteurs</a:t>
            </a:r>
            <a:endParaRPr lang="fr-FR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Déclenchement d’actions physiques sans alarme</a:t>
            </a:r>
            <a:endParaRPr lang="fr-FR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fr-FR" sz="2800">
              <a:ea typeface="+mn-lt"/>
              <a:cs typeface="+mn-lt"/>
            </a:endParaRPr>
          </a:p>
          <a:p>
            <a:endParaRPr lang="fr-FR" sz="2800">
              <a:ea typeface="+mn-lt"/>
              <a:cs typeface="+mn-lt"/>
            </a:endParaRPr>
          </a:p>
          <a:p>
            <a:r>
              <a:rPr lang="fr-FR" sz="2800">
                <a:ea typeface="+mn-lt"/>
                <a:cs typeface="+mn-lt"/>
              </a:rPr>
              <a:t>Contrairement aux attaques physiques classiques, ces attaques peuvent être :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Furtives</a:t>
            </a:r>
            <a:r>
              <a:rPr lang="fr-FR" sz="2800">
                <a:ea typeface="+mn-lt"/>
                <a:cs typeface="+mn-lt"/>
              </a:rPr>
              <a:t> — invisibles et niables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Asymétriques</a:t>
            </a:r>
            <a:r>
              <a:rPr lang="fr-FR" sz="2800">
                <a:ea typeface="+mn-lt"/>
                <a:cs typeface="+mn-lt"/>
              </a:rPr>
              <a:t> — un seul attaquant peut causer d’énormes dégâts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sz="2800" b="1">
                <a:ea typeface="+mn-lt"/>
                <a:cs typeface="+mn-lt"/>
              </a:rPr>
              <a:t>Peu coûteuses</a:t>
            </a:r>
            <a:r>
              <a:rPr lang="fr-FR" sz="2800">
                <a:ea typeface="+mn-lt"/>
                <a:cs typeface="+mn-lt"/>
              </a:rPr>
              <a:t> — pas besoin de tanks, seulement d’accès et de compétences</a:t>
            </a:r>
            <a:endParaRPr lang="fr-FR"/>
          </a:p>
          <a:p>
            <a:endParaRPr lang="fr-FR" sz="2800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1817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43297-6BED-A1E6-0F88-6654090A0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C165C66D-194C-6BAF-99A0-F10C09E0B3E7}"/>
              </a:ext>
            </a:extLst>
          </p:cNvPr>
          <p:cNvSpPr txBox="1"/>
          <p:nvPr/>
        </p:nvSpPr>
        <p:spPr>
          <a:xfrm>
            <a:off x="16237786" y="9462727"/>
            <a:ext cx="1021514" cy="323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1"/>
                <a:ea typeface="Open Sans 1"/>
                <a:cs typeface="Open Sans 1"/>
              </a:rPr>
              <a:t>41/48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596070B3-8F97-BB04-0806-BC1F535FD3B7}"/>
              </a:ext>
            </a:extLst>
          </p:cNvPr>
          <p:cNvSpPr/>
          <p:nvPr/>
        </p:nvSpPr>
        <p:spPr>
          <a:xfrm rot="-2520000">
            <a:off x="14508768" y="-1867343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588E24A-845A-E06F-ECA5-05EAD1DF6A16}"/>
              </a:ext>
            </a:extLst>
          </p:cNvPr>
          <p:cNvSpPr txBox="1"/>
          <p:nvPr/>
        </p:nvSpPr>
        <p:spPr>
          <a:xfrm>
            <a:off x="1317425" y="1220230"/>
            <a:ext cx="12096581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b="1" err="1">
                <a:solidFill>
                  <a:srgbClr val="FFFFFF"/>
                </a:solidFill>
                <a:latin typeface="Century Gothic Paneuropean Bold"/>
                <a:cs typeface="Century Gothic Paneuropean Bold"/>
              </a:rPr>
              <a:t>Démonstration</a:t>
            </a:r>
            <a:r>
              <a:rPr lang="en-US" sz="8800" b="1">
                <a:solidFill>
                  <a:srgbClr val="FFFFFF"/>
                </a:solidFill>
                <a:latin typeface="Century Gothic Paneuropean Bold"/>
                <a:cs typeface="Century Gothic Paneuropean Bold"/>
              </a:rPr>
              <a:t> </a:t>
            </a:r>
            <a:endParaRPr lang="en-US" sz="8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8800" b="1" err="1">
                <a:solidFill>
                  <a:srgbClr val="FFFFFF"/>
                </a:solidFill>
                <a:latin typeface="Century Gothic Paneuropean Bold"/>
                <a:cs typeface="Century Gothic Paneuropean Bold"/>
              </a:rPr>
              <a:t>Téchnique</a:t>
            </a:r>
            <a:r>
              <a:rPr lang="en-US" sz="8800" b="1">
                <a:solidFill>
                  <a:srgbClr val="FFFFFF"/>
                </a:solidFill>
                <a:latin typeface="Century Gothic Paneuropean Bold"/>
                <a:cs typeface="Century Gothic Paneuropean Bold"/>
              </a:rPr>
              <a:t> </a:t>
            </a:r>
            <a:endParaRPr lang="en-US" sz="8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41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8E20F-A276-6C90-3959-439C8BBE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78A274-705C-8BBE-9A7B-FA956BEA56AC}"/>
              </a:ext>
            </a:extLst>
          </p:cNvPr>
          <p:cNvGrpSpPr/>
          <p:nvPr/>
        </p:nvGrpSpPr>
        <p:grpSpPr>
          <a:xfrm>
            <a:off x="-164415" y="3179761"/>
            <a:ext cx="18616829" cy="9749347"/>
            <a:chOff x="0" y="-270892"/>
            <a:chExt cx="4903198" cy="132145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24AB07-7C09-5E50-589D-98F023DB291D}"/>
                </a:ext>
              </a:extLst>
            </p:cNvPr>
            <p:cNvSpPr/>
            <p:nvPr/>
          </p:nvSpPr>
          <p:spPr>
            <a:xfrm>
              <a:off x="0" y="-270892"/>
              <a:ext cx="4903198" cy="975302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E6039C-FFDE-AC1E-06D7-6CF6306A56D1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2" name="Freeform 2">
            <a:extLst>
              <a:ext uri="{FF2B5EF4-FFF2-40B4-BE49-F238E27FC236}">
                <a16:creationId xmlns:a16="http://schemas.microsoft.com/office/drawing/2014/main" id="{BC51EF4B-929A-9684-5FAA-A040B371A08F}"/>
              </a:ext>
            </a:extLst>
          </p:cNvPr>
          <p:cNvSpPr/>
          <p:nvPr/>
        </p:nvSpPr>
        <p:spPr>
          <a:xfrm rot="-2880000">
            <a:off x="15892284" y="-1847015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AD60A66-4FFE-8DEA-CB5D-E21B687103DB}"/>
              </a:ext>
            </a:extLst>
          </p:cNvPr>
          <p:cNvSpPr txBox="1"/>
          <p:nvPr/>
        </p:nvSpPr>
        <p:spPr>
          <a:xfrm>
            <a:off x="253577" y="6387152"/>
            <a:ext cx="670144" cy="24143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40"/>
              </a:lnSpc>
            </a:pPr>
            <a:endParaRPr/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BBF62B43-6C07-A6EA-F3D0-BC78FF93D7A0}"/>
              </a:ext>
            </a:extLst>
          </p:cNvPr>
          <p:cNvSpPr txBox="1"/>
          <p:nvPr/>
        </p:nvSpPr>
        <p:spPr>
          <a:xfrm>
            <a:off x="791195" y="601312"/>
            <a:ext cx="1177911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Contexte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du TER</a:t>
            </a:r>
            <a:endParaRPr lang="en-US" sz="2400"/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FEECD5B0-BBC4-AB6D-517D-FA9C0CE478A6}"/>
              </a:ext>
            </a:extLst>
          </p:cNvPr>
          <p:cNvSpPr txBox="1"/>
          <p:nvPr/>
        </p:nvSpPr>
        <p:spPr>
          <a:xfrm>
            <a:off x="16299570" y="9370052"/>
            <a:ext cx="95973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4/48</a:t>
            </a:r>
            <a:endParaRPr lang="en-US"/>
          </a:p>
        </p:txBody>
      </p:sp>
      <p:sp>
        <p:nvSpPr>
          <p:cNvPr id="192" name="TextBox 23">
            <a:extLst>
              <a:ext uri="{FF2B5EF4-FFF2-40B4-BE49-F238E27FC236}">
                <a16:creationId xmlns:a16="http://schemas.microsoft.com/office/drawing/2014/main" id="{B5E212C5-2693-694D-8AFB-A7050A8DD2B5}"/>
              </a:ext>
            </a:extLst>
          </p:cNvPr>
          <p:cNvSpPr txBox="1"/>
          <p:nvPr/>
        </p:nvSpPr>
        <p:spPr>
          <a:xfrm>
            <a:off x="126871" y="10057958"/>
            <a:ext cx="8302216" cy="10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Introduction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du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projet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1/4</a:t>
            </a:r>
          </a:p>
          <a:p>
            <a:pPr>
              <a:lnSpc>
                <a:spcPct val="0"/>
              </a:lnSpc>
            </a:pP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graphicFrame>
        <p:nvGraphicFramePr>
          <p:cNvPr id="7" name="TextBox 24">
            <a:extLst>
              <a:ext uri="{FF2B5EF4-FFF2-40B4-BE49-F238E27FC236}">
                <a16:creationId xmlns:a16="http://schemas.microsoft.com/office/drawing/2014/main" id="{712074F4-3753-C6A8-3A73-B3BC2203D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838786"/>
              </p:ext>
            </p:extLst>
          </p:nvPr>
        </p:nvGraphicFramePr>
        <p:xfrm>
          <a:off x="1341713" y="2504974"/>
          <a:ext cx="8612066" cy="685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50430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19121-4D24-E7AD-CE71-69772A88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08F94199-2ACE-85DB-11DA-FFF62A9328D5}"/>
              </a:ext>
            </a:extLst>
          </p:cNvPr>
          <p:cNvSpPr/>
          <p:nvPr/>
        </p:nvSpPr>
        <p:spPr>
          <a:xfrm rot="-1740000">
            <a:off x="13776446" y="-395951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5F98F-2CE0-2557-08FB-61378EBB95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51" t="5706" r="5840" b="7958"/>
          <a:stretch>
            <a:fillRect/>
          </a:stretch>
        </p:blipFill>
        <p:spPr>
          <a:xfrm>
            <a:off x="320268" y="0"/>
            <a:ext cx="13621371" cy="10287006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2390D336-8B0B-B641-24BD-927EB7D8604A}"/>
              </a:ext>
            </a:extLst>
          </p:cNvPr>
          <p:cNvSpPr txBox="1"/>
          <p:nvPr/>
        </p:nvSpPr>
        <p:spPr>
          <a:xfrm>
            <a:off x="16454030" y="9462727"/>
            <a:ext cx="805270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42/48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</p:spTree>
    <p:extLst>
      <p:ext uri="{BB962C8B-B14F-4D97-AF65-F5344CB8AC3E}">
        <p14:creationId xmlns:p14="http://schemas.microsoft.com/office/powerpoint/2010/main" val="4277053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C9CFE-0A07-B250-3CD2-78C91060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>
            <a:extLst>
              <a:ext uri="{FF2B5EF4-FFF2-40B4-BE49-F238E27FC236}">
                <a16:creationId xmlns:a16="http://schemas.microsoft.com/office/drawing/2014/main" id="{03367370-38A2-E568-1EAC-32DA283A9248}"/>
              </a:ext>
            </a:extLst>
          </p:cNvPr>
          <p:cNvSpPr/>
          <p:nvPr/>
        </p:nvSpPr>
        <p:spPr>
          <a:xfrm rot="4920000">
            <a:off x="11087746" y="9879"/>
            <a:ext cx="7734921" cy="14607655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C163BBF8-C4C6-6F3E-5C23-E8EF50B25CFC}"/>
              </a:ext>
            </a:extLst>
          </p:cNvPr>
          <p:cNvGrpSpPr/>
          <p:nvPr/>
        </p:nvGrpSpPr>
        <p:grpSpPr>
          <a:xfrm>
            <a:off x="17129399" y="1028700"/>
            <a:ext cx="129901" cy="8229600"/>
            <a:chOff x="0" y="0"/>
            <a:chExt cx="34213" cy="216746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317DF77A-5321-4005-CCFB-A2051E66EF8D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7D4C4017-9027-C867-4C5E-59ACF98E5C61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2" name="ZoneTexte 31">
            <a:extLst>
              <a:ext uri="{FF2B5EF4-FFF2-40B4-BE49-F238E27FC236}">
                <a16:creationId xmlns:a16="http://schemas.microsoft.com/office/drawing/2014/main" id="{B1672A58-3CA2-AD93-7188-2338B275452A}"/>
              </a:ext>
            </a:extLst>
          </p:cNvPr>
          <p:cNvSpPr txBox="1"/>
          <p:nvPr/>
        </p:nvSpPr>
        <p:spPr>
          <a:xfrm>
            <a:off x="1032159" y="3193861"/>
            <a:ext cx="7997513" cy="526297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ea typeface="+mn-lt"/>
                <a:cs typeface="+mn-lt"/>
              </a:rPr>
              <a:t>  </a:t>
            </a:r>
            <a:r>
              <a:rPr lang="fr-FR" sz="2800" b="1" err="1">
                <a:ea typeface="+mn-lt"/>
                <a:cs typeface="+mn-lt"/>
              </a:rPr>
              <a:t>Modbus</a:t>
            </a:r>
            <a:r>
              <a:rPr lang="fr-FR" sz="2800" b="1">
                <a:ea typeface="+mn-lt"/>
                <a:cs typeface="+mn-lt"/>
              </a:rPr>
              <a:t> Secure (</a:t>
            </a:r>
            <a:r>
              <a:rPr lang="fr-FR" sz="2800" b="1" err="1">
                <a:ea typeface="+mn-lt"/>
                <a:cs typeface="+mn-lt"/>
              </a:rPr>
              <a:t>Modbus</a:t>
            </a:r>
            <a:r>
              <a:rPr lang="fr-FR" sz="2800" b="1">
                <a:ea typeface="+mn-lt"/>
                <a:cs typeface="+mn-lt"/>
              </a:rPr>
              <a:t>/TCP Security)</a:t>
            </a:r>
            <a:endParaRPr lang="en-US" sz="28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fr-FR" sz="2800">
                <a:ea typeface="+mn-lt"/>
                <a:cs typeface="+mn-lt"/>
              </a:rPr>
              <a:t> Extension définie par la </a:t>
            </a:r>
            <a:r>
              <a:rPr lang="fr-FR" sz="2800" err="1">
                <a:ea typeface="+mn-lt"/>
                <a:cs typeface="+mn-lt"/>
              </a:rPr>
              <a:t>Modbus</a:t>
            </a:r>
            <a:r>
              <a:rPr lang="fr-FR" sz="2800">
                <a:ea typeface="+mn-lt"/>
                <a:cs typeface="+mn-lt"/>
              </a:rPr>
              <a:t> </a:t>
            </a:r>
            <a:r>
              <a:rPr lang="fr-FR" sz="2800" err="1">
                <a:ea typeface="+mn-lt"/>
                <a:cs typeface="+mn-lt"/>
              </a:rPr>
              <a:t>Organization</a:t>
            </a:r>
            <a:endParaRPr lang="fr-FR" sz="28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fr-FR" sz="2800">
              <a:ea typeface="+mn-lt"/>
              <a:cs typeface="+mn-lt"/>
            </a:endParaRPr>
          </a:p>
          <a:p>
            <a:pPr lvl="1"/>
            <a:r>
              <a:rPr lang="fr-FR" sz="2800" b="1">
                <a:ea typeface="+mn-lt"/>
                <a:cs typeface="+mn-lt"/>
              </a:rPr>
              <a:t>OPC UA (</a:t>
            </a:r>
            <a:r>
              <a:rPr lang="fr-FR" sz="2800" b="1" err="1">
                <a:ea typeface="+mn-lt"/>
                <a:cs typeface="+mn-lt"/>
              </a:rPr>
              <a:t>Unified</a:t>
            </a:r>
            <a:r>
              <a:rPr lang="fr-FR" sz="2800" b="1">
                <a:ea typeface="+mn-lt"/>
                <a:cs typeface="+mn-lt"/>
              </a:rPr>
              <a:t> Architecture)</a:t>
            </a:r>
            <a:endParaRPr lang="fr-FR" sz="28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fr-FR" sz="2800">
                <a:ea typeface="+mn-lt"/>
                <a:cs typeface="+mn-lt"/>
              </a:rPr>
              <a:t> Protocole moderne conçu avec la sécurité intégrée </a:t>
            </a:r>
          </a:p>
          <a:p>
            <a:pPr>
              <a:buFont typeface="Arial"/>
              <a:buChar char="•"/>
            </a:pPr>
            <a:endParaRPr lang="fr-FR" sz="2800">
              <a:ea typeface="+mn-lt"/>
              <a:cs typeface="+mn-lt"/>
            </a:endParaRPr>
          </a:p>
          <a:p>
            <a:pPr lvl="1"/>
            <a:r>
              <a:rPr lang="fr-FR" sz="2800" b="1">
                <a:ea typeface="+mn-lt"/>
                <a:cs typeface="+mn-lt"/>
              </a:rPr>
              <a:t>DNP3-SA (Secure </a:t>
            </a:r>
            <a:r>
              <a:rPr lang="fr-FR" sz="2800" b="1" err="1">
                <a:ea typeface="+mn-lt"/>
                <a:cs typeface="+mn-lt"/>
              </a:rPr>
              <a:t>Authentication</a:t>
            </a:r>
            <a:r>
              <a:rPr lang="fr-FR" sz="2800" b="1">
                <a:ea typeface="+mn-lt"/>
                <a:cs typeface="+mn-lt"/>
              </a:rPr>
              <a:t>)</a:t>
            </a:r>
            <a:endParaRPr lang="fr-FR" sz="28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fr-FR" sz="2800">
                <a:ea typeface="+mn-lt"/>
                <a:cs typeface="+mn-lt"/>
              </a:rPr>
              <a:t> Utilisé dans les infrastructures critiques (ex. : réseaux </a:t>
            </a:r>
            <a:r>
              <a:rPr lang="fr-FR" sz="2800" err="1">
                <a:ea typeface="+mn-lt"/>
                <a:cs typeface="+mn-lt"/>
              </a:rPr>
              <a:t>éléctriques</a:t>
            </a:r>
            <a:r>
              <a:rPr lang="fr-FR" sz="2800">
                <a:ea typeface="+mn-lt"/>
                <a:cs typeface="+mn-lt"/>
              </a:rPr>
              <a:t>)</a:t>
            </a:r>
          </a:p>
          <a:p>
            <a:endParaRPr lang="fr-FR" sz="2800">
              <a:ea typeface="Calibri"/>
              <a:cs typeface="Calibri"/>
            </a:endParaRPr>
          </a:p>
          <a:p>
            <a:pPr lvl="1"/>
            <a:r>
              <a:rPr lang="fr-FR" sz="2800" b="1" err="1">
                <a:ea typeface="+mn-lt"/>
                <a:cs typeface="+mn-lt"/>
              </a:rPr>
              <a:t>EtherNet</a:t>
            </a:r>
            <a:r>
              <a:rPr lang="fr-FR" sz="2800" b="1">
                <a:ea typeface="+mn-lt"/>
                <a:cs typeface="+mn-lt"/>
              </a:rPr>
              <a:t>/IP avec CIP Security</a:t>
            </a:r>
            <a:endParaRPr lang="fr-FR" sz="28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fr-FR" sz="2800">
                <a:ea typeface="+mn-lt"/>
                <a:cs typeface="+mn-lt"/>
              </a:rPr>
              <a:t> Très répandu dans les réseaux industriels</a:t>
            </a:r>
            <a:endParaRPr lang="fr-FR" sz="2800">
              <a:ea typeface="Calibri"/>
              <a:cs typeface="Calibri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1CB3D0D-4A32-2E5C-5E48-E4BB319AA1DB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43/48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B8B8309F-5C72-1EC7-9BD0-42CB9B1EFD51}"/>
              </a:ext>
            </a:extLst>
          </p:cNvPr>
          <p:cNvSpPr txBox="1"/>
          <p:nvPr/>
        </p:nvSpPr>
        <p:spPr>
          <a:xfrm>
            <a:off x="1030506" y="566608"/>
            <a:ext cx="1260297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latin typeface="Century Gothic Paneuropean Bold"/>
                <a:cs typeface="Century Gothic Paneuropean Bold"/>
                <a:sym typeface="Century Gothic Paneuropean Bold"/>
              </a:rPr>
              <a:t>Versions </a:t>
            </a:r>
            <a:r>
              <a:rPr lang="en-US" sz="7200" b="1" err="1">
                <a:latin typeface="Century Gothic Paneuropean Bold"/>
                <a:cs typeface="Century Gothic Paneuropean Bold"/>
                <a:sym typeface="Century Gothic Paneuropean Bold"/>
              </a:rPr>
              <a:t>sécurisées</a:t>
            </a:r>
            <a:r>
              <a:rPr lang="en-US" sz="7200" b="1">
                <a:latin typeface="Century Gothic Paneuropean Bold"/>
                <a:cs typeface="Century Gothic Paneuropean Bold"/>
                <a:sym typeface="Century Gothic Paneuropean Bold"/>
              </a:rPr>
              <a:t> des </a:t>
            </a:r>
            <a:r>
              <a:rPr lang="en-US" sz="7200" b="1" err="1">
                <a:latin typeface="Century Gothic Paneuropean Bold"/>
                <a:cs typeface="Century Gothic Paneuropean Bold"/>
                <a:sym typeface="Century Gothic Paneuropean Bold"/>
              </a:rPr>
              <a:t>protocoles</a:t>
            </a:r>
            <a:r>
              <a:rPr lang="en-US" sz="7200" b="1"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7200" b="1" err="1">
                <a:latin typeface="Century Gothic Paneuropean Bold"/>
                <a:cs typeface="Century Gothic Paneuropean Bold"/>
                <a:sym typeface="Century Gothic Paneuropean Bold"/>
              </a:rPr>
              <a:t>industriels</a:t>
            </a:r>
            <a:endParaRPr lang="en-US" sz="7200" b="1" err="1">
              <a:latin typeface="Century Gothic Paneuropean Bold"/>
              <a:cs typeface="Century Gothic Paneuropean 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5543FB0-10F6-E780-275B-5C3772980109}"/>
              </a:ext>
            </a:extLst>
          </p:cNvPr>
          <p:cNvSpPr txBox="1"/>
          <p:nvPr/>
        </p:nvSpPr>
        <p:spPr>
          <a:xfrm>
            <a:off x="340403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Défense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sécurisation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des ICS 1/2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4284705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D68DE8-6038-9F91-2D57-46A52ADA5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A43B82-2059-38C7-9ED8-1B3F98BEEA7C}"/>
              </a:ext>
            </a:extLst>
          </p:cNvPr>
          <p:cNvGrpSpPr/>
          <p:nvPr/>
        </p:nvGrpSpPr>
        <p:grpSpPr>
          <a:xfrm>
            <a:off x="-164415" y="5829282"/>
            <a:ext cx="18616829" cy="4622132"/>
            <a:chOff x="0" y="0"/>
            <a:chExt cx="4903198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FD9BD9-9898-86BB-11A3-2F87CA9B5592}"/>
                </a:ext>
              </a:extLst>
            </p:cNvPr>
            <p:cNvSpPr/>
            <p:nvPr/>
          </p:nvSpPr>
          <p:spPr>
            <a:xfrm>
              <a:off x="0" y="0"/>
              <a:ext cx="4903198" cy="1050561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7048C2C-3A04-0F3E-773A-C1D6A0E9A4CC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Freeform 2">
            <a:extLst>
              <a:ext uri="{FF2B5EF4-FFF2-40B4-BE49-F238E27FC236}">
                <a16:creationId xmlns:a16="http://schemas.microsoft.com/office/drawing/2014/main" id="{3B6C2A08-F40F-500C-889F-1C6922CDB2FC}"/>
              </a:ext>
            </a:extLst>
          </p:cNvPr>
          <p:cNvSpPr/>
          <p:nvPr/>
        </p:nvSpPr>
        <p:spPr>
          <a:xfrm rot="19800000">
            <a:off x="14372130" y="-598790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3660CB1-A51D-A553-60A4-55A8D3C96C20}"/>
              </a:ext>
            </a:extLst>
          </p:cNvPr>
          <p:cNvSpPr txBox="1"/>
          <p:nvPr/>
        </p:nvSpPr>
        <p:spPr>
          <a:xfrm>
            <a:off x="951471" y="1452517"/>
            <a:ext cx="1389170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err="1">
                <a:latin typeface="Century Gothic Paneuropean Bold"/>
                <a:cs typeface="Century Gothic Paneuropean Bold"/>
              </a:rPr>
              <a:t>Contremesures</a:t>
            </a:r>
            <a:r>
              <a:rPr lang="en-US" sz="7200" b="1">
                <a:latin typeface="Century Gothic Paneuropean Bold"/>
                <a:cs typeface="Century Gothic Paneuropean Bold"/>
              </a:rPr>
              <a:t> et </a:t>
            </a:r>
            <a:r>
              <a:rPr lang="en-US" sz="7200" b="1" err="1">
                <a:latin typeface="Century Gothic Paneuropean Bold"/>
                <a:cs typeface="Century Gothic Paneuropean Bold"/>
              </a:rPr>
              <a:t>défenses</a:t>
            </a:r>
            <a:endParaRPr lang="en-US"/>
          </a:p>
          <a:p>
            <a:endParaRPr lang="en-US" sz="7200" b="1">
              <a:latin typeface="Century Gothic Paneuropean Bold"/>
              <a:cs typeface="Century Gothic Paneuropea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EB66F-CA6C-9499-885B-A52A2FA062D8}"/>
              </a:ext>
            </a:extLst>
          </p:cNvPr>
          <p:cNvSpPr txBox="1"/>
          <p:nvPr/>
        </p:nvSpPr>
        <p:spPr>
          <a:xfrm>
            <a:off x="16206894" y="9462727"/>
            <a:ext cx="1052406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44/48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  <p:sp>
        <p:nvSpPr>
          <p:cNvPr id="7" name="ZoneTexte 49">
            <a:extLst>
              <a:ext uri="{FF2B5EF4-FFF2-40B4-BE49-F238E27FC236}">
                <a16:creationId xmlns:a16="http://schemas.microsoft.com/office/drawing/2014/main" id="{9058A6AA-73D2-F764-9925-89D7E5DA1A83}"/>
              </a:ext>
            </a:extLst>
          </p:cNvPr>
          <p:cNvSpPr txBox="1"/>
          <p:nvPr/>
        </p:nvSpPr>
        <p:spPr>
          <a:xfrm flipH="1">
            <a:off x="956921" y="3506258"/>
            <a:ext cx="12434994" cy="518667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fr-FR" sz="3200" b="1">
                <a:ea typeface="+mn-lt"/>
                <a:cs typeface="+mn-lt"/>
              </a:rPr>
              <a:t>Segmenter les réseaux :</a:t>
            </a:r>
            <a:r>
              <a:rPr lang="fr-FR" sz="3200">
                <a:ea typeface="+mn-lt"/>
                <a:cs typeface="+mn-lt"/>
              </a:rPr>
              <a:t> séparer l’IT de l’OT (</a:t>
            </a:r>
            <a:r>
              <a:rPr lang="fr-FR" sz="3200" b="1">
                <a:ea typeface="+mn-lt"/>
                <a:cs typeface="+mn-lt"/>
              </a:rPr>
              <a:t>modèle de </a:t>
            </a:r>
            <a:r>
              <a:rPr lang="fr-FR" sz="3200" b="1" err="1">
                <a:ea typeface="+mn-lt"/>
                <a:cs typeface="+mn-lt"/>
              </a:rPr>
              <a:t>Purdue</a:t>
            </a:r>
            <a:r>
              <a:rPr lang="fr-FR" sz="3200" b="1">
                <a:ea typeface="+mn-lt"/>
                <a:cs typeface="+mn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fr-FR" sz="3200" b="1">
                <a:ea typeface="+mn-lt"/>
                <a:cs typeface="+mn-lt"/>
              </a:rPr>
              <a:t>Utiliser des protocoles sécurisés :</a:t>
            </a:r>
            <a:r>
              <a:rPr lang="fr-FR" sz="3200">
                <a:ea typeface="+mn-lt"/>
                <a:cs typeface="+mn-lt"/>
              </a:rPr>
              <a:t> comme </a:t>
            </a:r>
            <a:r>
              <a:rPr lang="fr-FR" sz="3200" err="1">
                <a:ea typeface="+mn-lt"/>
                <a:cs typeface="+mn-lt"/>
              </a:rPr>
              <a:t>Modbus</a:t>
            </a:r>
            <a:r>
              <a:rPr lang="fr-FR" sz="3200">
                <a:ea typeface="+mn-lt"/>
                <a:cs typeface="+mn-lt"/>
              </a:rPr>
              <a:t> Secure, ou encapsuler dans un VPN/TLS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fr-FR" sz="3200" b="1">
                <a:ea typeface="+mn-lt"/>
                <a:cs typeface="+mn-lt"/>
              </a:rPr>
              <a:t>Surveiller les anomalies :</a:t>
            </a:r>
            <a:r>
              <a:rPr lang="fr-FR" sz="3200">
                <a:ea typeface="+mn-lt"/>
                <a:cs typeface="+mn-lt"/>
              </a:rPr>
              <a:t> IDS pour repérer les commandes </a:t>
            </a:r>
            <a:r>
              <a:rPr lang="fr-FR" sz="3200" err="1">
                <a:ea typeface="+mn-lt"/>
                <a:cs typeface="+mn-lt"/>
              </a:rPr>
              <a:t>Modbus</a:t>
            </a:r>
            <a:r>
              <a:rPr lang="fr-FR" sz="3200">
                <a:ea typeface="+mn-lt"/>
                <a:cs typeface="+mn-lt"/>
              </a:rPr>
              <a:t> anormales ou les délais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fr-FR" sz="3200" b="1">
                <a:ea typeface="+mn-lt"/>
                <a:cs typeface="+mn-lt"/>
              </a:rPr>
              <a:t>Sécuriser le matériel : </a:t>
            </a:r>
            <a:r>
              <a:rPr lang="fr-FR" sz="3200" err="1">
                <a:ea typeface="+mn-lt"/>
                <a:cs typeface="+mn-lt"/>
              </a:rPr>
              <a:t>pare-feux</a:t>
            </a:r>
            <a:r>
              <a:rPr lang="fr-FR" sz="3200">
                <a:ea typeface="+mn-lt"/>
                <a:cs typeface="+mn-lt"/>
              </a:rPr>
              <a:t>, authentification au niveau des PLC</a:t>
            </a:r>
            <a:endParaRPr lang="fr-FR" sz="3200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fr-FR" sz="3200" b="1">
              <a:ea typeface="Calibri"/>
              <a:cs typeface="Calibri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26FA94CA-B4AD-F7D1-1CEB-77F9365C7F7E}"/>
              </a:ext>
            </a:extLst>
          </p:cNvPr>
          <p:cNvSpPr txBox="1"/>
          <p:nvPr/>
        </p:nvSpPr>
        <p:spPr>
          <a:xfrm>
            <a:off x="340403" y="9980003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Défense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sécurisation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des ICS 2/2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861984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13200-1496-4FEA-678A-3A46D8C0B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A3D881C-7579-F963-10D6-D863384A799C}"/>
              </a:ext>
            </a:extLst>
          </p:cNvPr>
          <p:cNvSpPr txBox="1"/>
          <p:nvPr/>
        </p:nvSpPr>
        <p:spPr>
          <a:xfrm>
            <a:off x="1808551" y="918482"/>
            <a:ext cx="8097449" cy="11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8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Bibliographie</a:t>
            </a:r>
            <a:endParaRPr lang="en-US" sz="8000">
              <a:ea typeface="Calibri"/>
              <a:cs typeface="Calibri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82F24B79-640B-68A1-CEC4-AFF5CB279328}"/>
              </a:ext>
            </a:extLst>
          </p:cNvPr>
          <p:cNvSpPr/>
          <p:nvPr/>
        </p:nvSpPr>
        <p:spPr>
          <a:xfrm>
            <a:off x="1042988" y="3836037"/>
            <a:ext cx="0" cy="5390056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CC5FA38-1A50-4838-3088-F5B4B31F9F1A}"/>
              </a:ext>
            </a:extLst>
          </p:cNvPr>
          <p:cNvGrpSpPr/>
          <p:nvPr/>
        </p:nvGrpSpPr>
        <p:grpSpPr>
          <a:xfrm>
            <a:off x="10869484" y="1028700"/>
            <a:ext cx="129901" cy="8229600"/>
            <a:chOff x="0" y="0"/>
            <a:chExt cx="34213" cy="2167467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0887FCB-A05A-4EF2-EFCF-2EBCB60EA6DC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18BD08B-056B-C5AF-FEAC-7EAC054E068F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9" name="ZoneTexte 3">
            <a:extLst>
              <a:ext uri="{FF2B5EF4-FFF2-40B4-BE49-F238E27FC236}">
                <a16:creationId xmlns:a16="http://schemas.microsoft.com/office/drawing/2014/main" id="{1A1B292B-7DB4-F292-D24C-72FCF872FB99}"/>
              </a:ext>
            </a:extLst>
          </p:cNvPr>
          <p:cNvSpPr txBox="1"/>
          <p:nvPr/>
        </p:nvSpPr>
        <p:spPr>
          <a:xfrm flipH="1">
            <a:off x="1684419" y="2313230"/>
            <a:ext cx="9065071" cy="581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fr-FR" sz="200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hlinkClick r:id="rId2" invalidUrl="http:/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LA CYBERSÉCURITÉ DES SYSTÈMESINDUSTRIELS - MÉTHODE DE CLASSIFICATION GUIDE ANSSI</a:t>
            </a:r>
            <a:endParaRPr lang="fr-FR" sz="240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Guide to </a:t>
            </a:r>
            <a:r>
              <a:rPr lang="fr-FR" sz="24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Industrial</a:t>
            </a:r>
            <a:r>
              <a:rPr lang="fr-FR" sz="24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Control </a:t>
            </a:r>
            <a:r>
              <a:rPr lang="fr-FR" sz="24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Systems</a:t>
            </a:r>
            <a:r>
              <a:rPr lang="fr-FR" sz="24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(ICS) Security</a:t>
            </a:r>
          </a:p>
          <a:p>
            <a:pPr marL="342900" indent="-342900">
              <a:buFont typeface="Arial"/>
              <a:buChar char="•"/>
            </a:pPr>
            <a:endParaRPr lang="fr-FR" sz="2000">
              <a:solidFill>
                <a:schemeClr val="tx1">
                  <a:lumMod val="95000"/>
                  <a:lumOff val="5000"/>
                </a:schemeClr>
              </a:solidFill>
              <a:latin typeface="Century Gothic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Cybersécurité : Focus extension IEC 62443-4-2 Recommandations et leviers Solutions matérielles électroniques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fr-FR" sz="2400"/>
              <a:t>ISA99, </a:t>
            </a:r>
            <a:r>
              <a:rPr lang="fr-FR" sz="2400" err="1"/>
              <a:t>Industrial</a:t>
            </a:r>
            <a:r>
              <a:rPr lang="fr-FR" sz="2400"/>
              <a:t> Automation and Control </a:t>
            </a:r>
            <a:r>
              <a:rPr lang="fr-FR" sz="2400" err="1"/>
              <a:t>Systems</a:t>
            </a:r>
            <a:r>
              <a:rPr lang="fr-FR" sz="2400"/>
              <a:t> Security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solidFill>
                <a:schemeClr val="tx1">
                  <a:lumMod val="95000"/>
                  <a:lumOff val="5000"/>
                </a:schemeClr>
              </a:solidFill>
              <a:latin typeface="Century Gothic"/>
            </a:endParaRPr>
          </a:p>
          <a:p>
            <a:pPr>
              <a:buFont typeface="Arial"/>
              <a:buChar char="•"/>
            </a:pPr>
            <a:endParaRPr lang="fr-FR" sz="200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ea typeface="+mn-lt"/>
              <a:cs typeface="+mn-lt"/>
            </a:endParaRPr>
          </a:p>
          <a:p>
            <a:pPr algn="l">
              <a:buFont typeface="Arial"/>
              <a:buChar char="•"/>
            </a:pPr>
            <a:endParaRPr lang="fr-FR" sz="200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ea typeface="Calibri"/>
              <a:cs typeface="Calibri"/>
            </a:endParaRPr>
          </a:p>
          <a:p>
            <a:pPr marL="342900" indent="-342900" algn="l">
              <a:buFont typeface="Arial"/>
              <a:buChar char="•"/>
            </a:pPr>
            <a:endParaRPr lang="fr-FR" sz="2000">
              <a:solidFill>
                <a:schemeClr val="tx1">
                  <a:lumMod val="95000"/>
                  <a:lumOff val="5000"/>
                </a:schemeClr>
              </a:solidFill>
              <a:latin typeface="Century Gothic"/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solidFill>
                <a:schemeClr val="tx1">
                  <a:lumMod val="95000"/>
                  <a:lumOff val="5000"/>
                </a:schemeClr>
              </a:solidFill>
              <a:latin typeface="Century Gothic"/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solidFill>
                <a:schemeClr val="tx1">
                  <a:lumMod val="95000"/>
                  <a:lumOff val="5000"/>
                </a:schemeClr>
              </a:solidFill>
              <a:latin typeface="Century Gothic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D1B84570-EF68-F388-B0BB-62F5340D7BCE}"/>
              </a:ext>
            </a:extLst>
          </p:cNvPr>
          <p:cNvSpPr/>
          <p:nvPr/>
        </p:nvSpPr>
        <p:spPr>
          <a:xfrm rot="2640000">
            <a:off x="12502333" y="2647755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 descr="DAT'AMU — Cat OPIDoR">
            <a:extLst>
              <a:ext uri="{FF2B5EF4-FFF2-40B4-BE49-F238E27FC236}">
                <a16:creationId xmlns:a16="http://schemas.microsoft.com/office/drawing/2014/main" id="{7FC036F3-A8E7-C24B-C7B3-225025791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041" y="555110"/>
            <a:ext cx="2752725" cy="1190625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F0793065-2732-7D82-DAFE-6C67B89D12B0}"/>
              </a:ext>
            </a:extLst>
          </p:cNvPr>
          <p:cNvSpPr txBox="1"/>
          <p:nvPr/>
        </p:nvSpPr>
        <p:spPr>
          <a:xfrm>
            <a:off x="16454030" y="9462727"/>
            <a:ext cx="805270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45/48</a:t>
            </a:r>
          </a:p>
          <a:p>
            <a:pPr algn="r">
              <a:lnSpc>
                <a:spcPts val="2660"/>
              </a:lnSpc>
            </a:pPr>
            <a:endParaRPr lang="en-US" sz="1900">
              <a:latin typeface="Open Sans 1"/>
              <a:ea typeface="Open Sans 1"/>
              <a:cs typeface="Open Sans 1"/>
            </a:endParaRPr>
          </a:p>
        </p:txBody>
      </p:sp>
    </p:spTree>
    <p:extLst>
      <p:ext uri="{BB962C8B-B14F-4D97-AF65-F5344CB8AC3E}">
        <p14:creationId xmlns:p14="http://schemas.microsoft.com/office/powerpoint/2010/main" val="3657794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115300" cy="8229600"/>
          </a:xfrm>
          <a:custGeom>
            <a:avLst/>
            <a:gdLst/>
            <a:ahLst/>
            <a:cxnLst/>
            <a:rect l="l" t="t" r="r" b="b"/>
            <a:pathLst>
              <a:path w="8115300" h="82296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19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88715" y="3711414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19"/>
              </a:lnSpc>
            </a:pPr>
            <a:r>
              <a:rPr lang="en-US" sz="11799" b="1" spc="-755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MERCI 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1028700"/>
            <a:ext cx="129901" cy="8229600"/>
            <a:chOff x="0" y="0"/>
            <a:chExt cx="34213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421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TextBox 27">
            <a:extLst>
              <a:ext uri="{FF2B5EF4-FFF2-40B4-BE49-F238E27FC236}">
                <a16:creationId xmlns:a16="http://schemas.microsoft.com/office/drawing/2014/main" id="{2A434683-464B-C2AB-8C2E-C23B521700EA}"/>
              </a:ext>
            </a:extLst>
          </p:cNvPr>
          <p:cNvSpPr txBox="1"/>
          <p:nvPr/>
        </p:nvSpPr>
        <p:spPr>
          <a:xfrm>
            <a:off x="16454030" y="9462727"/>
            <a:ext cx="805270" cy="323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chemeClr val="bg1"/>
                </a:solidFill>
                <a:latin typeface="Open Sans 1"/>
                <a:ea typeface="Open Sans 1"/>
                <a:cs typeface="Open Sans 1"/>
                <a:sym typeface="Open Sans 1"/>
              </a:rPr>
              <a:t>46/48</a:t>
            </a:r>
            <a:endParaRPr lang="en-US"/>
          </a:p>
        </p:txBody>
      </p:sp>
      <p:pic>
        <p:nvPicPr>
          <p:cNvPr id="11" name="Picture 10" descr="DAT'AMU — Cat OPIDoR">
            <a:extLst>
              <a:ext uri="{FF2B5EF4-FFF2-40B4-BE49-F238E27FC236}">
                <a16:creationId xmlns:a16="http://schemas.microsoft.com/office/drawing/2014/main" id="{C942EC57-55D3-B180-117B-E64FF3448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041" y="555110"/>
            <a:ext cx="27527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D18868-91FB-5553-3C39-12EE6E0D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98D47E-86B0-7882-21D6-633AF0A44EDC}"/>
              </a:ext>
            </a:extLst>
          </p:cNvPr>
          <p:cNvGrpSpPr/>
          <p:nvPr/>
        </p:nvGrpSpPr>
        <p:grpSpPr>
          <a:xfrm>
            <a:off x="10934435" y="1028700"/>
            <a:ext cx="6324865" cy="8229600"/>
            <a:chOff x="0" y="0"/>
            <a:chExt cx="979887" cy="12749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F79F534-8622-5528-E27A-90662A7B2FFB}"/>
                </a:ext>
              </a:extLst>
            </p:cNvPr>
            <p:cNvSpPr/>
            <p:nvPr/>
          </p:nvSpPr>
          <p:spPr>
            <a:xfrm>
              <a:off x="0" y="0"/>
              <a:ext cx="979887" cy="1274980"/>
            </a:xfrm>
            <a:custGeom>
              <a:avLst/>
              <a:gdLst/>
              <a:ahLst/>
              <a:cxnLst/>
              <a:rect l="l" t="t" r="r" b="b"/>
              <a:pathLst>
                <a:path w="979887" h="1274980">
                  <a:moveTo>
                    <a:pt x="0" y="0"/>
                  </a:moveTo>
                  <a:lnTo>
                    <a:pt x="979887" y="0"/>
                  </a:lnTo>
                  <a:lnTo>
                    <a:pt x="979887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36743" r="-36743"/>
              </a:stretch>
            </a:blipFill>
          </p:spPr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09F261F5-6602-A393-210D-98CD06E67EDC}"/>
              </a:ext>
            </a:extLst>
          </p:cNvPr>
          <p:cNvSpPr txBox="1"/>
          <p:nvPr/>
        </p:nvSpPr>
        <p:spPr>
          <a:xfrm>
            <a:off x="1971837" y="2945946"/>
            <a:ext cx="8097449" cy="11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96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Questions?</a:t>
            </a:r>
            <a:endParaRPr lang="en-US" sz="9600">
              <a:ea typeface="Calibri"/>
              <a:cs typeface="Calibri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F3C94D6D-218D-DC87-B95D-B4D88146F075}"/>
              </a:ext>
            </a:extLst>
          </p:cNvPr>
          <p:cNvSpPr/>
          <p:nvPr/>
        </p:nvSpPr>
        <p:spPr>
          <a:xfrm>
            <a:off x="1042988" y="3836037"/>
            <a:ext cx="0" cy="5390056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A33D2E9-6D8B-E696-EC90-CBF62FBE8636}"/>
              </a:ext>
            </a:extLst>
          </p:cNvPr>
          <p:cNvGrpSpPr/>
          <p:nvPr/>
        </p:nvGrpSpPr>
        <p:grpSpPr>
          <a:xfrm>
            <a:off x="10869484" y="1028700"/>
            <a:ext cx="129901" cy="8229600"/>
            <a:chOff x="0" y="0"/>
            <a:chExt cx="34213" cy="2167467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F620B7A-6F87-7714-4229-40BEA0C4BB4C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88E2F62-31E2-9378-34D3-960812A1AA07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TextBox 27">
            <a:extLst>
              <a:ext uri="{FF2B5EF4-FFF2-40B4-BE49-F238E27FC236}">
                <a16:creationId xmlns:a16="http://schemas.microsoft.com/office/drawing/2014/main" id="{AA855457-A605-6033-7004-364679C93085}"/>
              </a:ext>
            </a:extLst>
          </p:cNvPr>
          <p:cNvSpPr txBox="1"/>
          <p:nvPr/>
        </p:nvSpPr>
        <p:spPr>
          <a:xfrm>
            <a:off x="16454030" y="9462727"/>
            <a:ext cx="80527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47/48</a:t>
            </a:r>
            <a:endParaRPr lang="en-US"/>
          </a:p>
        </p:txBody>
      </p:sp>
      <p:pic>
        <p:nvPicPr>
          <p:cNvPr id="9" name="Picture 8" descr="DAT'AMU — Cat OPIDoR">
            <a:extLst>
              <a:ext uri="{FF2B5EF4-FFF2-40B4-BE49-F238E27FC236}">
                <a16:creationId xmlns:a16="http://schemas.microsoft.com/office/drawing/2014/main" id="{859E59EA-8E3B-296E-1185-3C4485F3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52" y="555110"/>
            <a:ext cx="27527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6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5F21A-6636-FC81-7C16-727A7DFC8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494929B9-8818-805D-BFAC-0683F5CDC378}"/>
              </a:ext>
            </a:extLst>
          </p:cNvPr>
          <p:cNvSpPr/>
          <p:nvPr/>
        </p:nvSpPr>
        <p:spPr>
          <a:xfrm rot="-2520000">
            <a:off x="14508768" y="-1867343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5CCEEE4-4A70-938D-C29E-579BC8B8AED9}"/>
              </a:ext>
            </a:extLst>
          </p:cNvPr>
          <p:cNvSpPr txBox="1"/>
          <p:nvPr/>
        </p:nvSpPr>
        <p:spPr>
          <a:xfrm>
            <a:off x="4653749" y="3799703"/>
            <a:ext cx="1209658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1">
                <a:solidFill>
                  <a:srgbClr val="FFFFFF"/>
                </a:solidFill>
                <a:latin typeface="Century Gothic Paneuropean Bold"/>
                <a:cs typeface="Century Gothic Paneuropean Bold"/>
              </a:rPr>
              <a:t>ANNEXES</a:t>
            </a:r>
            <a:endParaRPr lang="en-US" sz="9600">
              <a:ea typeface="Calibri"/>
              <a:cs typeface="Calibri"/>
            </a:endParaRPr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90136416-95A9-9F45-250E-344804883A2B}"/>
              </a:ext>
            </a:extLst>
          </p:cNvPr>
          <p:cNvSpPr txBox="1"/>
          <p:nvPr/>
        </p:nvSpPr>
        <p:spPr>
          <a:xfrm>
            <a:off x="16454030" y="9462727"/>
            <a:ext cx="80527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chemeClr val="bg1"/>
                </a:solidFill>
                <a:latin typeface="Open Sans 1"/>
                <a:ea typeface="Open Sans 1"/>
                <a:cs typeface="Open Sans 1"/>
              </a:rPr>
              <a:t>48/48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16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04" y="-345241"/>
            <a:ext cx="18825864" cy="10820143"/>
            <a:chOff x="0" y="-47625"/>
            <a:chExt cx="2719504" cy="28497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9504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4736" y="790801"/>
            <a:ext cx="7778924" cy="86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 err="1">
                <a:solidFill>
                  <a:srgbClr val="000000"/>
                </a:solidFill>
                <a:latin typeface="Century Gothic Paneuropean Bold"/>
                <a:ea typeface="Calibri"/>
                <a:cs typeface="Century Gothic Paneuropean Bold"/>
                <a:sym typeface="Century Gothic Paneuropean Bold"/>
              </a:rPr>
              <a:t>Modèle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ea typeface="Calibri"/>
                <a:cs typeface="Century Gothic Paneuropean Bold"/>
                <a:sym typeface="Century Gothic Paneuropean Bold"/>
              </a:rPr>
              <a:t> PURDUE</a:t>
            </a:r>
            <a:endParaRPr lang="en-US" sz="7200">
              <a:ea typeface="Calibri"/>
              <a:cs typeface="Calibri"/>
            </a:endParaRPr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12423555" y="-2638951"/>
            <a:ext cx="243164" cy="7484013"/>
            <a:chOff x="0" y="-47625"/>
            <a:chExt cx="34213" cy="22150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Freeform 2">
            <a:extLst>
              <a:ext uri="{FF2B5EF4-FFF2-40B4-BE49-F238E27FC236}">
                <a16:creationId xmlns:a16="http://schemas.microsoft.com/office/drawing/2014/main" id="{22145FEA-5134-B28E-26D2-66FD6707F719}"/>
              </a:ext>
            </a:extLst>
          </p:cNvPr>
          <p:cNvSpPr/>
          <p:nvPr/>
        </p:nvSpPr>
        <p:spPr>
          <a:xfrm rot="8640000">
            <a:off x="-1731283" y="282126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06466A3-C963-DD97-0331-BBF55C29B592}"/>
              </a:ext>
            </a:extLst>
          </p:cNvPr>
          <p:cNvSpPr txBox="1"/>
          <p:nvPr/>
        </p:nvSpPr>
        <p:spPr>
          <a:xfrm>
            <a:off x="6028318" y="10187677"/>
            <a:ext cx="9146227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Annexe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1/8</a:t>
            </a:r>
            <a:endParaRPr lang="en-US"/>
          </a:p>
        </p:txBody>
      </p:sp>
      <p:pic>
        <p:nvPicPr>
          <p:cNvPr id="1026" name="Picture 2" descr="The Purdue Model of Cybersecurity for Operational Technology –  CybersecurityOT.com">
            <a:extLst>
              <a:ext uri="{FF2B5EF4-FFF2-40B4-BE49-F238E27FC236}">
                <a16:creationId xmlns:a16="http://schemas.microsoft.com/office/drawing/2014/main" id="{9ACCC106-8F7F-4F42-8624-68762C292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130" y="3783571"/>
            <a:ext cx="9004810" cy="50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">
            <a:extLst>
              <a:ext uri="{FF2B5EF4-FFF2-40B4-BE49-F238E27FC236}">
                <a16:creationId xmlns:a16="http://schemas.microsoft.com/office/drawing/2014/main" id="{F912140A-A08B-AC49-9AE6-AD95903B9D18}"/>
              </a:ext>
            </a:extLst>
          </p:cNvPr>
          <p:cNvGrpSpPr/>
          <p:nvPr/>
        </p:nvGrpSpPr>
        <p:grpSpPr>
          <a:xfrm>
            <a:off x="13750527" y="7991256"/>
            <a:ext cx="3392394" cy="871126"/>
            <a:chOff x="0" y="-47625"/>
            <a:chExt cx="2719504" cy="2849750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3325166-A432-1342-B193-57DE7CE1257F}"/>
                </a:ext>
              </a:extLst>
            </p:cNvPr>
            <p:cNvSpPr/>
            <p:nvPr/>
          </p:nvSpPr>
          <p:spPr>
            <a:xfrm>
              <a:off x="0" y="0"/>
              <a:ext cx="2719504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E307C23B-6C27-8946-94CB-97A03B29DE4D}"/>
                </a:ext>
              </a:extLst>
            </p:cNvPr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D94FD58E-8148-BC43-9E1C-DDC15ACE8D08}"/>
              </a:ext>
            </a:extLst>
          </p:cNvPr>
          <p:cNvGrpSpPr/>
          <p:nvPr/>
        </p:nvGrpSpPr>
        <p:grpSpPr>
          <a:xfrm>
            <a:off x="6793472" y="1757122"/>
            <a:ext cx="11014468" cy="856568"/>
            <a:chOff x="0" y="-47625"/>
            <a:chExt cx="2719504" cy="2849750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B5CB8F10-7B89-2F4D-AC04-2EEE37AD293D}"/>
                </a:ext>
              </a:extLst>
            </p:cNvPr>
            <p:cNvSpPr/>
            <p:nvPr/>
          </p:nvSpPr>
          <p:spPr>
            <a:xfrm>
              <a:off x="0" y="0"/>
              <a:ext cx="2719504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C2DAA90E-4588-4C41-9B95-673C08E65C2F}"/>
                </a:ext>
              </a:extLst>
            </p:cNvPr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5" name="Image 4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9CC41796-98C1-E985-35E6-E87A35F3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" r="-109" b="12183"/>
          <a:stretch>
            <a:fillRect/>
          </a:stretch>
        </p:blipFill>
        <p:spPr>
          <a:xfrm>
            <a:off x="1588395" y="2319750"/>
            <a:ext cx="6368915" cy="479898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04" y="-345241"/>
            <a:ext cx="18825864" cy="10820143"/>
            <a:chOff x="0" y="-47625"/>
            <a:chExt cx="2719504" cy="28497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9504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4736" y="790801"/>
            <a:ext cx="7778924" cy="86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>
                <a:solidFill>
                  <a:srgbClr val="000000"/>
                </a:solidFill>
                <a:latin typeface="Century Gothic Paneuropean Bold"/>
                <a:ea typeface="Calibri"/>
                <a:cs typeface="Century Gothic Paneuropean Bold"/>
                <a:sym typeface="Century Gothic Paneuropean Bold"/>
              </a:rPr>
              <a:t>Modbus TCP</a:t>
            </a:r>
            <a:endParaRPr lang="en-US" sz="7200">
              <a:ea typeface="Calibri"/>
              <a:cs typeface="Calibri"/>
            </a:endParaRPr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12423555" y="-2638951"/>
            <a:ext cx="243164" cy="7484013"/>
            <a:chOff x="0" y="-47625"/>
            <a:chExt cx="34213" cy="22150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Freeform 2">
            <a:extLst>
              <a:ext uri="{FF2B5EF4-FFF2-40B4-BE49-F238E27FC236}">
                <a16:creationId xmlns:a16="http://schemas.microsoft.com/office/drawing/2014/main" id="{22145FEA-5134-B28E-26D2-66FD6707F719}"/>
              </a:ext>
            </a:extLst>
          </p:cNvPr>
          <p:cNvSpPr/>
          <p:nvPr/>
        </p:nvSpPr>
        <p:spPr>
          <a:xfrm rot="8640000">
            <a:off x="-1731283" y="282126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06466A3-C963-DD97-0331-BBF55C29B592}"/>
              </a:ext>
            </a:extLst>
          </p:cNvPr>
          <p:cNvSpPr txBox="1"/>
          <p:nvPr/>
        </p:nvSpPr>
        <p:spPr>
          <a:xfrm>
            <a:off x="6028318" y="10187677"/>
            <a:ext cx="9146227" cy="10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Annexe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2/8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146" name="Picture 2" descr="What is Modbus Communication Protocol? | Basics of Modbus TCP/IP and Modbus  RTU">
            <a:extLst>
              <a:ext uri="{FF2B5EF4-FFF2-40B4-BE49-F238E27FC236}">
                <a16:creationId xmlns:a16="http://schemas.microsoft.com/office/drawing/2014/main" id="{5ECA3A83-824F-CF45-8F49-22C9B89F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35" y="1978066"/>
            <a:ext cx="8470326" cy="476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bout Modbus TCP | Simply Modbus Software">
            <a:extLst>
              <a:ext uri="{FF2B5EF4-FFF2-40B4-BE49-F238E27FC236}">
                <a16:creationId xmlns:a16="http://schemas.microsoft.com/office/drawing/2014/main" id="{0A22FBC1-408A-BD44-B680-C03308327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99" y="6628381"/>
            <a:ext cx="8700725" cy="267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548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04" y="-345241"/>
            <a:ext cx="18825864" cy="10820143"/>
            <a:chOff x="0" y="-47625"/>
            <a:chExt cx="2719504" cy="28497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9504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4736" y="790801"/>
            <a:ext cx="7778924" cy="86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>
                <a:solidFill>
                  <a:srgbClr val="000000"/>
                </a:solidFill>
                <a:latin typeface="Century Gothic Paneuropean Bold"/>
                <a:ea typeface="Calibri"/>
                <a:cs typeface="Century Gothic Paneuropean Bold"/>
                <a:sym typeface="Century Gothic Paneuropean Bold"/>
              </a:rPr>
              <a:t>Pain Pyramid</a:t>
            </a:r>
            <a:endParaRPr lang="en-US" sz="7200">
              <a:ea typeface="Calibri"/>
              <a:cs typeface="Calibri"/>
            </a:endParaRPr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12423555" y="-2638951"/>
            <a:ext cx="243164" cy="7484013"/>
            <a:chOff x="0" y="-47625"/>
            <a:chExt cx="34213" cy="22150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Freeform 2">
            <a:extLst>
              <a:ext uri="{FF2B5EF4-FFF2-40B4-BE49-F238E27FC236}">
                <a16:creationId xmlns:a16="http://schemas.microsoft.com/office/drawing/2014/main" id="{22145FEA-5134-B28E-26D2-66FD6707F719}"/>
              </a:ext>
            </a:extLst>
          </p:cNvPr>
          <p:cNvSpPr/>
          <p:nvPr/>
        </p:nvSpPr>
        <p:spPr>
          <a:xfrm rot="8640000">
            <a:off x="-1731283" y="2821260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06466A3-C963-DD97-0331-BBF55C29B592}"/>
              </a:ext>
            </a:extLst>
          </p:cNvPr>
          <p:cNvSpPr txBox="1"/>
          <p:nvPr/>
        </p:nvSpPr>
        <p:spPr>
          <a:xfrm>
            <a:off x="6028318" y="10187677"/>
            <a:ext cx="9146227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Annexe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3/8</a:t>
            </a:r>
            <a:endParaRPr lang="en-US"/>
          </a:p>
        </p:txBody>
      </p:sp>
      <p:pic>
        <p:nvPicPr>
          <p:cNvPr id="14" name="Picture 15" descr="Threat Detection and the Pyramid of Pain - Critical Start">
            <a:extLst>
              <a:ext uri="{FF2B5EF4-FFF2-40B4-BE49-F238E27FC236}">
                <a16:creationId xmlns:a16="http://schemas.microsoft.com/office/drawing/2014/main" id="{D32D4754-3425-0543-BA0D-DA3E81192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99" y="1405464"/>
            <a:ext cx="11201401" cy="7590064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7E60F3D9-D010-794A-B4E3-2F91F81AD221}"/>
              </a:ext>
            </a:extLst>
          </p:cNvPr>
          <p:cNvSpPr txBox="1"/>
          <p:nvPr/>
        </p:nvSpPr>
        <p:spPr>
          <a:xfrm>
            <a:off x="321129" y="1840140"/>
            <a:ext cx="7778924" cy="251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Créée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par David J. Bianco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en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2013.</a:t>
            </a:r>
            <a:endParaRPr lang="en-US" sz="2800" b="1">
              <a:latin typeface="Open Sans 1"/>
              <a:ea typeface="Open Sans 1"/>
              <a:cs typeface="Open Sans 1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Modèle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illustrant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la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difficulté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à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perturber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un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attaquant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selon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le type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d'indicateur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.</a:t>
            </a:r>
            <a:endParaRPr lang="en-US" sz="2800" b="1">
              <a:latin typeface="Open Sans 1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Au plus on monte, au plus on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leur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inflige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 de "</a:t>
            </a:r>
            <a:r>
              <a:rPr lang="en-US" sz="2800" b="1" err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douleur</a:t>
            </a:r>
            <a:r>
              <a:rPr lang="en-US" sz="2800" b="1">
                <a:solidFill>
                  <a:srgbClr val="000000"/>
                </a:solidFill>
                <a:latin typeface="Open Sans 1"/>
                <a:ea typeface="+mn-lt"/>
                <a:cs typeface="+mn-lt"/>
                <a:sym typeface="Open Sans 1 Bold"/>
              </a:rPr>
              <a:t>".</a:t>
            </a:r>
            <a:endParaRPr lang="en-US" sz="2800" b="1">
              <a:latin typeface="Open Sans 1"/>
              <a:ea typeface="Open Sans 1"/>
              <a:cs typeface="Open Sans 1"/>
            </a:endParaRPr>
          </a:p>
          <a:p>
            <a:pPr>
              <a:lnSpc>
                <a:spcPts val="2800"/>
              </a:lnSpc>
            </a:pPr>
            <a:endParaRPr lang="en-US" sz="2800" b="1">
              <a:latin typeface="Open Sans 1"/>
              <a:ea typeface="Open Sans 1 Bold"/>
              <a:cs typeface="Open Sa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173481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A50B2-79CA-6C56-5CBE-DD37FFBFF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5ED43AEB-5F5F-2512-3E7E-22175CCA485B}"/>
              </a:ext>
            </a:extLst>
          </p:cNvPr>
          <p:cNvSpPr/>
          <p:nvPr/>
        </p:nvSpPr>
        <p:spPr>
          <a:xfrm rot="-2460000">
            <a:off x="14332243" y="-2943677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D76F074-A4AB-1929-A78B-BC1566158B7A}"/>
              </a:ext>
            </a:extLst>
          </p:cNvPr>
          <p:cNvSpPr txBox="1"/>
          <p:nvPr/>
        </p:nvSpPr>
        <p:spPr>
          <a:xfrm>
            <a:off x="1042988" y="949378"/>
            <a:ext cx="11969688" cy="109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72"/>
              </a:lnSpc>
            </a:pPr>
            <a:r>
              <a:rPr lang="en-US" sz="72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Sujet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72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choisi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et </a:t>
            </a:r>
            <a:r>
              <a:rPr lang="en-US" sz="72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pourquoi</a:t>
            </a:r>
            <a:endParaRPr lang="en-US" sz="7200" b="1">
              <a:latin typeface="Century Gothic Paneuropean Bold"/>
              <a:cs typeface="Century Gothic Paneuropean Bold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EACE319C-17AC-28C4-EF53-6C17D7548AA5}"/>
              </a:ext>
            </a:extLst>
          </p:cNvPr>
          <p:cNvSpPr/>
          <p:nvPr/>
        </p:nvSpPr>
        <p:spPr>
          <a:xfrm>
            <a:off x="1042988" y="3211538"/>
            <a:ext cx="0" cy="5632288"/>
          </a:xfrm>
          <a:prstGeom prst="line">
            <a:avLst/>
          </a:prstGeom>
          <a:ln w="698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B340B-2250-7B54-BC06-32029C9220D0}"/>
              </a:ext>
            </a:extLst>
          </p:cNvPr>
          <p:cNvSpPr txBox="1"/>
          <p:nvPr/>
        </p:nvSpPr>
        <p:spPr>
          <a:xfrm>
            <a:off x="2075196" y="2842183"/>
            <a:ext cx="11082270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sz="3200"/>
              <a:t> Systèmes industriels (aussi appelés </a:t>
            </a:r>
            <a:r>
              <a:rPr lang="fr-FR" sz="3200" b="1"/>
              <a:t>OT</a:t>
            </a:r>
            <a:r>
              <a:rPr lang="fr-FR" sz="3200"/>
              <a:t> — </a:t>
            </a:r>
            <a:r>
              <a:rPr lang="fr-FR" sz="3200" err="1"/>
              <a:t>Operational</a:t>
            </a:r>
            <a:r>
              <a:rPr lang="fr-FR" sz="3200"/>
              <a:t> </a:t>
            </a:r>
            <a:r>
              <a:rPr lang="fr-FR" sz="3200" err="1"/>
              <a:t>Technology</a:t>
            </a:r>
            <a:r>
              <a:rPr lang="fr-FR" sz="3200"/>
              <a:t>)</a:t>
            </a:r>
            <a:endParaRPr kumimoji="0" lang="fr-FR" altLang="fr-FR" sz="32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fr-FR" altLang="fr-FR" sz="3200"/>
          </a:p>
          <a:p>
            <a:pPr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fr-FR" sz="3200">
                <a:ea typeface="Calibri"/>
                <a:cs typeface="Calibri"/>
              </a:rPr>
              <a:t>Sujet </a:t>
            </a:r>
            <a:r>
              <a:rPr lang="fr-FR" sz="3200" b="1">
                <a:ea typeface="Calibri"/>
                <a:cs typeface="Calibri"/>
              </a:rPr>
              <a:t>peu abordé</a:t>
            </a:r>
            <a:r>
              <a:rPr lang="fr-FR" sz="3200">
                <a:ea typeface="Calibri"/>
                <a:cs typeface="Calibri"/>
              </a:rPr>
              <a:t> en formation, mais </a:t>
            </a:r>
            <a:r>
              <a:rPr lang="fr-FR" sz="3200" b="1">
                <a:ea typeface="Calibri"/>
                <a:cs typeface="Calibri"/>
              </a:rPr>
              <a:t>très présent</a:t>
            </a:r>
            <a:r>
              <a:rPr lang="fr-FR" sz="3200">
                <a:ea typeface="Calibri"/>
                <a:cs typeface="Calibri"/>
              </a:rPr>
              <a:t> dans le monde professionnel</a:t>
            </a:r>
            <a:endParaRPr lang="fr-FR" altLang="fr-FR" sz="3200"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fr-FR" sz="32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200" b="0" i="0" u="none" strike="noStrike" cap="none" normalizeH="0" baseline="0">
                <a:ln>
                  <a:noFill/>
                </a:ln>
                <a:effectLst/>
              </a:rPr>
              <a:t> Domaine </a:t>
            </a:r>
            <a:r>
              <a:rPr kumimoji="0" lang="fr-FR" altLang="fr-FR" sz="3200" b="1" i="0" u="none" strike="noStrike" cap="none" normalizeH="0" baseline="0">
                <a:ln>
                  <a:noFill/>
                </a:ln>
                <a:effectLst/>
              </a:rPr>
              <a:t>concret</a:t>
            </a:r>
            <a:r>
              <a:rPr kumimoji="0" lang="fr-FR" altLang="fr-FR" sz="3200" b="0" i="0" u="none" strike="noStrike" cap="none" normalizeH="0" baseline="0">
                <a:ln>
                  <a:noFill/>
                </a:ln>
                <a:effectLst/>
              </a:rPr>
              <a:t> et </a:t>
            </a:r>
            <a:r>
              <a:rPr kumimoji="0" lang="fr-FR" altLang="fr-FR" sz="3200" b="1" i="0" u="none" strike="noStrike" cap="none" normalizeH="0" baseline="0">
                <a:ln>
                  <a:noFill/>
                </a:ln>
                <a:effectLst/>
              </a:rPr>
              <a:t>essentiel</a:t>
            </a:r>
            <a:r>
              <a:rPr kumimoji="0" lang="fr-FR" altLang="fr-FR" sz="3200" b="0" i="0" u="none" strike="noStrike" cap="none" normalizeH="0" baseline="0">
                <a:ln>
                  <a:noFill/>
                </a:ln>
                <a:effectLst/>
              </a:rPr>
              <a:t> : production, énergie, transports, eau, etc.</a:t>
            </a:r>
            <a:endParaRPr lang="fr-FR" altLang="fr-FR" sz="3200" b="0" i="0" u="none" strike="noStrike" cap="none" normalizeH="0" baseline="0">
              <a:ln>
                <a:noFill/>
              </a:ln>
              <a:effectLst/>
              <a:ea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3200" b="0" i="0" u="none" strike="noStrike" cap="none" normalizeH="0" baseline="0">
              <a:ln>
                <a:noFill/>
              </a:ln>
              <a:effectLst/>
              <a:ea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200" b="0" i="0" u="none" strike="noStrike" cap="none" normalizeH="0" baseline="0">
                <a:ln>
                  <a:noFill/>
                </a:ln>
                <a:effectLst/>
              </a:rPr>
              <a:t> À l’intersection entre </a:t>
            </a:r>
            <a:r>
              <a:rPr kumimoji="0" lang="fr-FR" altLang="fr-FR" sz="3200" b="1" i="0" u="none" strike="noStrike" cap="none" normalizeH="0" baseline="0">
                <a:ln>
                  <a:noFill/>
                </a:ln>
                <a:effectLst/>
              </a:rPr>
              <a:t>informatique</a:t>
            </a:r>
            <a:r>
              <a:rPr kumimoji="0" lang="fr-FR" altLang="fr-FR" sz="3200" b="0" i="0" u="none" strike="noStrike" cap="none" normalizeH="0" baseline="0">
                <a:ln>
                  <a:noFill/>
                </a:ln>
                <a:effectLst/>
              </a:rPr>
              <a:t> et </a:t>
            </a:r>
            <a:r>
              <a:rPr kumimoji="0" lang="fr-FR" altLang="fr-FR" sz="3200" b="1" i="0" u="none" strike="noStrike" cap="none" normalizeH="0" baseline="0">
                <a:ln>
                  <a:noFill/>
                </a:ln>
                <a:effectLst/>
              </a:rPr>
              <a:t>ingénierie industrielle</a:t>
            </a:r>
            <a:endParaRPr lang="fr-FR" altLang="fr-FR" sz="3200" b="1" i="0" u="none" strike="noStrike" cap="none" normalizeH="0" baseline="0">
              <a:ln>
                <a:noFill/>
              </a:ln>
              <a:effectLst/>
              <a:ea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32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200" b="0" i="0" u="none" strike="noStrike" cap="none" normalizeH="0" baseline="0">
                <a:ln>
                  <a:noFill/>
                </a:ln>
                <a:effectLst/>
              </a:rPr>
              <a:t> Une opportunité de sortir de notre </a:t>
            </a:r>
            <a:r>
              <a:rPr kumimoji="0" lang="fr-FR" altLang="fr-FR" sz="3200" b="1" i="0" u="none" strike="noStrike" cap="none" normalizeH="0" baseline="0">
                <a:ln>
                  <a:noFill/>
                </a:ln>
                <a:effectLst/>
              </a:rPr>
              <a:t>zone de confort</a:t>
            </a:r>
            <a:endParaRPr lang="fr-FR" altLang="fr-FR" sz="3200" b="1" i="0" u="none" strike="noStrike" cap="none" normalizeH="0" baseline="0">
              <a:ln>
                <a:noFill/>
              </a:ln>
              <a:effectLst/>
              <a:ea typeface="Calibri"/>
              <a:cs typeface="Calibri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787580AB-B5F2-94FD-7162-FC4A0906E62F}"/>
              </a:ext>
            </a:extLst>
          </p:cNvPr>
          <p:cNvGrpSpPr/>
          <p:nvPr/>
        </p:nvGrpSpPr>
        <p:grpSpPr>
          <a:xfrm>
            <a:off x="-164416" y="3544955"/>
            <a:ext cx="19698046" cy="12730687"/>
            <a:chOff x="-284765" y="-47625"/>
            <a:chExt cx="5187963" cy="1725552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CEC1818-2812-F463-901C-C0C7E75A39B1}"/>
                </a:ext>
              </a:extLst>
            </p:cNvPr>
            <p:cNvSpPr/>
            <p:nvPr/>
          </p:nvSpPr>
          <p:spPr>
            <a:xfrm>
              <a:off x="-284765" y="702625"/>
              <a:ext cx="4903198" cy="975302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E346F626-BC03-41E5-CB66-F912AEE188DB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TextBox 23">
            <a:extLst>
              <a:ext uri="{FF2B5EF4-FFF2-40B4-BE49-F238E27FC236}">
                <a16:creationId xmlns:a16="http://schemas.microsoft.com/office/drawing/2014/main" id="{80C6E0A5-3636-29C8-6EB9-A5EBE6311354}"/>
              </a:ext>
            </a:extLst>
          </p:cNvPr>
          <p:cNvSpPr txBox="1"/>
          <p:nvPr/>
        </p:nvSpPr>
        <p:spPr>
          <a:xfrm>
            <a:off x="420344" y="9949836"/>
            <a:ext cx="8302216" cy="9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Introduction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du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projet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2/4</a:t>
            </a:r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A4760694-26DE-3561-0B20-76BBA6CD2B1C}"/>
              </a:ext>
            </a:extLst>
          </p:cNvPr>
          <p:cNvSpPr txBox="1"/>
          <p:nvPr/>
        </p:nvSpPr>
        <p:spPr>
          <a:xfrm>
            <a:off x="16299570" y="9370052"/>
            <a:ext cx="95973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5/48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145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91C25-4CC2-CE8A-0741-B272538E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D46652-3786-7708-8363-3B93DD793E40}"/>
              </a:ext>
            </a:extLst>
          </p:cNvPr>
          <p:cNvGrpSpPr/>
          <p:nvPr/>
        </p:nvGrpSpPr>
        <p:grpSpPr>
          <a:xfrm>
            <a:off x="-164415" y="6462565"/>
            <a:ext cx="18616829" cy="3988849"/>
            <a:chOff x="0" y="0"/>
            <a:chExt cx="4903198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06A03D-5850-F491-B615-20F7B8C02FF1}"/>
                </a:ext>
              </a:extLst>
            </p:cNvPr>
            <p:cNvSpPr/>
            <p:nvPr/>
          </p:nvSpPr>
          <p:spPr>
            <a:xfrm>
              <a:off x="0" y="0"/>
              <a:ext cx="4903198" cy="1050561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AEABF44-8F66-CE02-6B99-CFD351E315F7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Freeform 2">
            <a:extLst>
              <a:ext uri="{FF2B5EF4-FFF2-40B4-BE49-F238E27FC236}">
                <a16:creationId xmlns:a16="http://schemas.microsoft.com/office/drawing/2014/main" id="{F3ABFEDB-C9E9-1831-742A-E74FBD3F62E1}"/>
              </a:ext>
            </a:extLst>
          </p:cNvPr>
          <p:cNvSpPr/>
          <p:nvPr/>
        </p:nvSpPr>
        <p:spPr>
          <a:xfrm rot="8460000">
            <a:off x="-3298033" y="3094317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72AE7D-FC11-CAE5-16C2-4DF899F15D40}"/>
              </a:ext>
            </a:extLst>
          </p:cNvPr>
          <p:cNvSpPr txBox="1"/>
          <p:nvPr/>
        </p:nvSpPr>
        <p:spPr>
          <a:xfrm>
            <a:off x="1028700" y="911910"/>
            <a:ext cx="14633107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8"/>
              </a:lnSpc>
            </a:pPr>
            <a:r>
              <a:rPr lang="en-US" sz="8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NIST:</a:t>
            </a:r>
            <a:endParaRPr lang="en-US" sz="8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6208"/>
              </a:lnSpc>
            </a:pPr>
            <a:r>
              <a:rPr lang="en-US" sz="5550" b="1">
                <a:latin typeface="Century Gothic Paneuropean Bold"/>
                <a:cs typeface="Century Gothic Paneuropean Bold"/>
              </a:rPr>
              <a:t>National Institute of Standards and Technology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F66562B-86E8-860A-77B8-005E937D06C7}"/>
              </a:ext>
            </a:extLst>
          </p:cNvPr>
          <p:cNvGrpSpPr/>
          <p:nvPr/>
        </p:nvGrpSpPr>
        <p:grpSpPr>
          <a:xfrm>
            <a:off x="1827447" y="3706500"/>
            <a:ext cx="670144" cy="3884657"/>
            <a:chOff x="0" y="0"/>
            <a:chExt cx="201656" cy="116895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E3A7D0-4980-5283-C9DF-DE9624558E23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93B6ECB-B5A5-82CC-51B7-80142A4C9125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694DE44A-5AC1-2657-BE9B-A8EE3B385500}"/>
              </a:ext>
            </a:extLst>
          </p:cNvPr>
          <p:cNvSpPr txBox="1"/>
          <p:nvPr/>
        </p:nvSpPr>
        <p:spPr>
          <a:xfrm>
            <a:off x="2658720" y="3792330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err="1">
                <a:latin typeface="Open Sans 1 Bold"/>
                <a:ea typeface="Open Sans 1 Bold"/>
                <a:cs typeface="Open Sans 1 Bold"/>
              </a:rPr>
              <a:t>Qu'est</a:t>
            </a:r>
            <a:r>
              <a:rPr lang="en-US" sz="2000" b="1">
                <a:latin typeface="Open Sans 1 Bold"/>
                <a:ea typeface="Open Sans 1 Bold"/>
                <a:cs typeface="Open Sans 1 Bold"/>
              </a:rPr>
              <a:t> </a:t>
            </a:r>
            <a:r>
              <a:rPr lang="en-US" sz="2000" b="1" err="1">
                <a:latin typeface="Open Sans 1 Bold"/>
                <a:ea typeface="Open Sans 1 Bold"/>
                <a:cs typeface="Open Sans 1 Bold"/>
              </a:rPr>
              <a:t>ce</a:t>
            </a:r>
            <a:r>
              <a:rPr lang="en-US" sz="2000" b="1">
                <a:latin typeface="Open Sans 1 Bold"/>
                <a:ea typeface="Open Sans 1 Bold"/>
                <a:cs typeface="Open Sans 1 Bold"/>
              </a:rPr>
              <a:t> que le NIST?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B922B06-85A6-CF5F-0A7C-2C0B2833AF32}"/>
              </a:ext>
            </a:extLst>
          </p:cNvPr>
          <p:cNvGrpSpPr/>
          <p:nvPr/>
        </p:nvGrpSpPr>
        <p:grpSpPr>
          <a:xfrm>
            <a:off x="6925601" y="3709302"/>
            <a:ext cx="670144" cy="3884657"/>
            <a:chOff x="0" y="0"/>
            <a:chExt cx="201656" cy="116895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D9D8B04-8610-84B7-7A64-931EA6D7C727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71DF3-16F7-FA5B-D371-DD3719EFFA7D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B839E496-0688-96A6-B8BA-3119AAD3B75A}"/>
              </a:ext>
            </a:extLst>
          </p:cNvPr>
          <p:cNvSpPr txBox="1"/>
          <p:nvPr/>
        </p:nvSpPr>
        <p:spPr>
          <a:xfrm>
            <a:off x="7756092" y="3793785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Quel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leur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but?</a:t>
            </a:r>
            <a:endParaRPr lang="en-US" sz="2000" b="1">
              <a:latin typeface="Open Sans 1 Bold"/>
              <a:ea typeface="Open Sans 1 Bold"/>
              <a:cs typeface="Open Sans 1 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A21A723-C27F-F2CB-C328-479083B51C65}"/>
              </a:ext>
            </a:extLst>
          </p:cNvPr>
          <p:cNvGrpSpPr/>
          <p:nvPr/>
        </p:nvGrpSpPr>
        <p:grpSpPr>
          <a:xfrm>
            <a:off x="12023756" y="3710757"/>
            <a:ext cx="670144" cy="3884657"/>
            <a:chOff x="0" y="0"/>
            <a:chExt cx="201656" cy="1168951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8A66F62-B45A-C62E-12F3-874CCFF393B3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6484B07-48F1-1426-499A-626DCD7BC7A4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D89A5E48-CF34-5C37-8E4D-1AF80991FCAC}"/>
              </a:ext>
            </a:extLst>
          </p:cNvPr>
          <p:cNvSpPr txBox="1"/>
          <p:nvPr/>
        </p:nvSpPr>
        <p:spPr>
          <a:xfrm>
            <a:off x="12853465" y="3792330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Pourquoi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est-ce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important?</a:t>
            </a:r>
            <a:endParaRPr lang="en-US"/>
          </a:p>
        </p:txBody>
      </p:sp>
      <p:sp>
        <p:nvSpPr>
          <p:cNvPr id="32" name="ZoneTexte 22">
            <a:extLst>
              <a:ext uri="{FF2B5EF4-FFF2-40B4-BE49-F238E27FC236}">
                <a16:creationId xmlns:a16="http://schemas.microsoft.com/office/drawing/2014/main" id="{E6B2F8F2-6A14-3EE3-2E38-97745951016D}"/>
              </a:ext>
            </a:extLst>
          </p:cNvPr>
          <p:cNvSpPr txBox="1"/>
          <p:nvPr/>
        </p:nvSpPr>
        <p:spPr>
          <a:xfrm>
            <a:off x="7866891" y="4572055"/>
            <a:ext cx="3988981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latin typeface="Open Sans 1"/>
                <a:ea typeface="Open Sans 1"/>
                <a:cs typeface="Open Sans 1"/>
              </a:rPr>
              <a:t>De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promouvoir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l’innovation</a:t>
            </a:r>
            <a:r>
              <a:rPr lang="en-US" sz="2100">
                <a:latin typeface="Open Sans 1"/>
                <a:ea typeface="Open Sans 1"/>
                <a:cs typeface="Open Sans 1"/>
              </a:rPr>
              <a:t> et la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compétitivité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industrielle</a:t>
            </a:r>
            <a:r>
              <a:rPr lang="en-US" sz="2100">
                <a:latin typeface="Open Sans 1"/>
                <a:ea typeface="Open Sans 1"/>
                <a:cs typeface="Open Sans 1"/>
              </a:rPr>
              <a:t> à travers des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normes</a:t>
            </a:r>
            <a:r>
              <a:rPr lang="en-US" sz="2100">
                <a:latin typeface="Open Sans 1"/>
                <a:ea typeface="Open Sans 1"/>
                <a:cs typeface="Open Sans 1"/>
              </a:rPr>
              <a:t>, des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mesures</a:t>
            </a:r>
            <a:r>
              <a:rPr lang="en-US" sz="2100">
                <a:latin typeface="Open Sans 1"/>
                <a:ea typeface="Open Sans 1"/>
                <a:cs typeface="Open Sans 1"/>
              </a:rPr>
              <a:t> et des technologies.</a:t>
            </a:r>
          </a:p>
          <a:p>
            <a:endParaRPr lang="en-US" sz="2100">
              <a:latin typeface="Open Sans 1"/>
              <a:ea typeface="Open Sans 1"/>
              <a:cs typeface="Open Sans 1"/>
            </a:endParaRPr>
          </a:p>
          <a:p>
            <a:endParaRPr lang="fr-FR" sz="2100">
              <a:latin typeface="Open Sans 1"/>
              <a:ea typeface="Open Sans 1"/>
              <a:cs typeface="Open Sans 1"/>
            </a:endParaRPr>
          </a:p>
        </p:txBody>
      </p:sp>
      <p:sp>
        <p:nvSpPr>
          <p:cNvPr id="33" name="ZoneTexte 22">
            <a:extLst>
              <a:ext uri="{FF2B5EF4-FFF2-40B4-BE49-F238E27FC236}">
                <a16:creationId xmlns:a16="http://schemas.microsoft.com/office/drawing/2014/main" id="{903CA671-29EF-038A-4319-7E0B159CC7B6}"/>
              </a:ext>
            </a:extLst>
          </p:cNvPr>
          <p:cNvSpPr txBox="1"/>
          <p:nvPr/>
        </p:nvSpPr>
        <p:spPr>
          <a:xfrm>
            <a:off x="2805033" y="4572054"/>
            <a:ext cx="3988981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latin typeface="Open Sans 1"/>
                <a:ea typeface="Open Sans 1"/>
                <a:cs typeface="Open Sans 1"/>
              </a:rPr>
              <a:t>Le NIST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est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une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agence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fédérale</a:t>
            </a:r>
            <a:r>
              <a:rPr lang="en-US" sz="2100">
                <a:latin typeface="Open Sans 1"/>
                <a:ea typeface="Open Sans 1"/>
                <a:cs typeface="Open Sans 1"/>
              </a:rPr>
              <a:t> américaine, sous la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tutelle</a:t>
            </a:r>
            <a:r>
              <a:rPr lang="en-US" sz="2100">
                <a:latin typeface="Open Sans 1"/>
                <a:ea typeface="Open Sans 1"/>
                <a:cs typeface="Open Sans 1"/>
              </a:rPr>
              <a:t> du Département du Commerce des États-Unis.</a:t>
            </a:r>
          </a:p>
          <a:p>
            <a:endParaRPr lang="fr-FR" sz="2100">
              <a:latin typeface="Open Sans 1"/>
              <a:ea typeface="Open Sans 1"/>
              <a:cs typeface="Open Sans 1"/>
            </a:endParaRPr>
          </a:p>
        </p:txBody>
      </p:sp>
      <p:sp>
        <p:nvSpPr>
          <p:cNvPr id="34" name="ZoneTexte 22">
            <a:extLst>
              <a:ext uri="{FF2B5EF4-FFF2-40B4-BE49-F238E27FC236}">
                <a16:creationId xmlns:a16="http://schemas.microsoft.com/office/drawing/2014/main" id="{EE3BB140-3475-E84C-A002-28D85A85A46E}"/>
              </a:ext>
            </a:extLst>
          </p:cNvPr>
          <p:cNvSpPr txBox="1"/>
          <p:nvPr/>
        </p:nvSpPr>
        <p:spPr>
          <a:xfrm>
            <a:off x="13017813" y="4572055"/>
            <a:ext cx="3988981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latin typeface="Open Sans 1"/>
                <a:ea typeface="Open Sans 1"/>
                <a:cs typeface="Open Sans 1"/>
              </a:rPr>
              <a:t>Le NIST influence le monde sur les standards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technologiques</a:t>
            </a:r>
            <a:r>
              <a:rPr lang="en-US" sz="2100">
                <a:latin typeface="Open Sans 1"/>
                <a:ea typeface="Open Sans 1"/>
                <a:cs typeface="Open Sans 1"/>
              </a:rPr>
              <a:t>,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scientifiques</a:t>
            </a:r>
            <a:r>
              <a:rPr lang="en-US" sz="2100">
                <a:latin typeface="Open Sans 1"/>
                <a:ea typeface="Open Sans 1"/>
                <a:cs typeface="Open Sans 1"/>
              </a:rPr>
              <a:t> et de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cybersécurité</a:t>
            </a:r>
            <a:r>
              <a:rPr lang="en-US" sz="2100">
                <a:latin typeface="Open Sans 1"/>
                <a:ea typeface="Open Sans 1"/>
                <a:cs typeface="Open Sans 1"/>
              </a:rPr>
              <a:t>.</a:t>
            </a:r>
          </a:p>
          <a:p>
            <a:endParaRPr lang="en-US" sz="2100">
              <a:latin typeface="Open Sans 1"/>
              <a:ea typeface="Open Sans 1"/>
              <a:cs typeface="Open Sans 1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FFA93BD1-44AD-E3CA-BEDE-8D19AAF36DC0}"/>
              </a:ext>
            </a:extLst>
          </p:cNvPr>
          <p:cNvSpPr txBox="1"/>
          <p:nvPr/>
        </p:nvSpPr>
        <p:spPr>
          <a:xfrm>
            <a:off x="4387931" y="10223885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Annexe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4/8</a:t>
            </a:r>
            <a:endParaRPr lang="en-US"/>
          </a:p>
        </p:txBody>
      </p:sp>
      <p:pic>
        <p:nvPicPr>
          <p:cNvPr id="25" name="Picture 41" descr="Fichier:NIST logo.svg — Wikipédia">
            <a:extLst>
              <a:ext uri="{FF2B5EF4-FFF2-40B4-BE49-F238E27FC236}">
                <a16:creationId xmlns:a16="http://schemas.microsoft.com/office/drawing/2014/main" id="{44ED709C-8F8B-DC4B-81CB-B794A14C2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0077" y="7809185"/>
            <a:ext cx="3013365" cy="858643"/>
          </a:xfrm>
          <a:prstGeom prst="rect">
            <a:avLst/>
          </a:prstGeom>
        </p:spPr>
      </p:pic>
      <p:pic>
        <p:nvPicPr>
          <p:cNvPr id="27" name="Picture 36">
            <a:extLst>
              <a:ext uri="{FF2B5EF4-FFF2-40B4-BE49-F238E27FC236}">
                <a16:creationId xmlns:a16="http://schemas.microsoft.com/office/drawing/2014/main" id="{B4D64672-6098-434B-BF6A-BEF42A30C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340" y="6593351"/>
            <a:ext cx="2626719" cy="2593987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2261E17A-D8B3-AE44-B0D3-42D904A2E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54" y="6818655"/>
            <a:ext cx="2837335" cy="27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26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91C25-4CC2-CE8A-0741-B272538E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D46652-3786-7708-8363-3B93DD793E40}"/>
              </a:ext>
            </a:extLst>
          </p:cNvPr>
          <p:cNvGrpSpPr/>
          <p:nvPr/>
        </p:nvGrpSpPr>
        <p:grpSpPr>
          <a:xfrm>
            <a:off x="-164415" y="6462565"/>
            <a:ext cx="18616829" cy="3988849"/>
            <a:chOff x="0" y="0"/>
            <a:chExt cx="4903198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06A03D-5850-F491-B615-20F7B8C02FF1}"/>
                </a:ext>
              </a:extLst>
            </p:cNvPr>
            <p:cNvSpPr/>
            <p:nvPr/>
          </p:nvSpPr>
          <p:spPr>
            <a:xfrm>
              <a:off x="0" y="0"/>
              <a:ext cx="4903198" cy="1050561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AEABF44-8F66-CE02-6B99-CFD351E315F7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Freeform 2">
            <a:extLst>
              <a:ext uri="{FF2B5EF4-FFF2-40B4-BE49-F238E27FC236}">
                <a16:creationId xmlns:a16="http://schemas.microsoft.com/office/drawing/2014/main" id="{F3ABFEDB-C9E9-1831-742A-E74FBD3F62E1}"/>
              </a:ext>
            </a:extLst>
          </p:cNvPr>
          <p:cNvSpPr/>
          <p:nvPr/>
        </p:nvSpPr>
        <p:spPr>
          <a:xfrm rot="8460000">
            <a:off x="-3298033" y="3094317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72AE7D-FC11-CAE5-16C2-4DF899F15D40}"/>
              </a:ext>
            </a:extLst>
          </p:cNvPr>
          <p:cNvSpPr txBox="1"/>
          <p:nvPr/>
        </p:nvSpPr>
        <p:spPr>
          <a:xfrm>
            <a:off x="1028700" y="911910"/>
            <a:ext cx="14633107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8"/>
              </a:lnSpc>
            </a:pPr>
            <a:r>
              <a:rPr lang="en-US" sz="8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ANSSI:</a:t>
            </a:r>
            <a:endParaRPr lang="en-US" sz="8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6208"/>
              </a:lnSpc>
            </a:pPr>
            <a:r>
              <a:rPr lang="en-US" sz="5550" b="1" err="1">
                <a:latin typeface="Century Gothic Paneuropean Bold"/>
                <a:cs typeface="Century Gothic Paneuropean Bold"/>
              </a:rPr>
              <a:t>Agence</a:t>
            </a:r>
            <a:r>
              <a:rPr lang="en-US" sz="5550" b="1">
                <a:latin typeface="Century Gothic Paneuropean Bold"/>
                <a:cs typeface="Century Gothic Paneuropean Bold"/>
              </a:rPr>
              <a:t> </a:t>
            </a:r>
            <a:r>
              <a:rPr lang="en-US" sz="5550" b="1" err="1">
                <a:latin typeface="Century Gothic Paneuropean Bold"/>
                <a:cs typeface="Century Gothic Paneuropean Bold"/>
              </a:rPr>
              <a:t>Nationale</a:t>
            </a:r>
            <a:r>
              <a:rPr lang="en-US" sz="5550" b="1">
                <a:latin typeface="Century Gothic Paneuropean Bold"/>
                <a:cs typeface="Century Gothic Paneuropean Bold"/>
              </a:rPr>
              <a:t> de la </a:t>
            </a:r>
            <a:r>
              <a:rPr lang="en-US" sz="5550" b="1" err="1">
                <a:latin typeface="Century Gothic Paneuropean Bold"/>
                <a:cs typeface="Century Gothic Paneuropean Bold"/>
              </a:rPr>
              <a:t>Sécurité</a:t>
            </a:r>
            <a:r>
              <a:rPr lang="en-US" sz="5550" b="1">
                <a:latin typeface="Century Gothic Paneuropean Bold"/>
                <a:cs typeface="Century Gothic Paneuropean Bold"/>
              </a:rPr>
              <a:t> et des </a:t>
            </a:r>
            <a:r>
              <a:rPr lang="en-US" sz="5550" b="1" err="1">
                <a:latin typeface="Century Gothic Paneuropean Bold"/>
                <a:cs typeface="Century Gothic Paneuropean Bold"/>
              </a:rPr>
              <a:t>Systèmes</a:t>
            </a:r>
            <a:r>
              <a:rPr lang="en-US" sz="5550" b="1">
                <a:latin typeface="Century Gothic Paneuropean Bold"/>
                <a:cs typeface="Century Gothic Paneuropean Bold"/>
              </a:rPr>
              <a:t> </a:t>
            </a:r>
            <a:r>
              <a:rPr lang="en-US" sz="5550" b="1" err="1">
                <a:latin typeface="Century Gothic Paneuropean Bold"/>
                <a:cs typeface="Century Gothic Paneuropean Bold"/>
              </a:rPr>
              <a:t>d’Information</a:t>
            </a:r>
            <a:endParaRPr lang="en-US" sz="5550" b="1">
              <a:latin typeface="Century Gothic Paneuropean Bold"/>
              <a:cs typeface="Century Gothic Paneuropean Bold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F66562B-86E8-860A-77B8-005E937D06C7}"/>
              </a:ext>
            </a:extLst>
          </p:cNvPr>
          <p:cNvGrpSpPr/>
          <p:nvPr/>
        </p:nvGrpSpPr>
        <p:grpSpPr>
          <a:xfrm>
            <a:off x="1827447" y="3706500"/>
            <a:ext cx="670144" cy="3884657"/>
            <a:chOff x="0" y="0"/>
            <a:chExt cx="201656" cy="116895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E3A7D0-4980-5283-C9DF-DE9624558E23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93B6ECB-B5A5-82CC-51B7-80142A4C9125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694DE44A-5AC1-2657-BE9B-A8EE3B385500}"/>
              </a:ext>
            </a:extLst>
          </p:cNvPr>
          <p:cNvSpPr txBox="1"/>
          <p:nvPr/>
        </p:nvSpPr>
        <p:spPr>
          <a:xfrm>
            <a:off x="2658720" y="3792330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err="1">
                <a:latin typeface="Open Sans 1 Bold"/>
                <a:ea typeface="Open Sans 1 Bold"/>
                <a:cs typeface="Open Sans 1 Bold"/>
              </a:rPr>
              <a:t>Qu'est</a:t>
            </a:r>
            <a:r>
              <a:rPr lang="en-US" sz="2000" b="1">
                <a:latin typeface="Open Sans 1 Bold"/>
                <a:ea typeface="Open Sans 1 Bold"/>
                <a:cs typeface="Open Sans 1 Bold"/>
              </a:rPr>
              <a:t> </a:t>
            </a:r>
            <a:r>
              <a:rPr lang="en-US" sz="2000" b="1" err="1">
                <a:latin typeface="Open Sans 1 Bold"/>
                <a:ea typeface="Open Sans 1 Bold"/>
                <a:cs typeface="Open Sans 1 Bold"/>
              </a:rPr>
              <a:t>ce</a:t>
            </a:r>
            <a:r>
              <a:rPr lang="en-US" sz="2000" b="1">
                <a:latin typeface="Open Sans 1 Bold"/>
                <a:ea typeface="Open Sans 1 Bold"/>
                <a:cs typeface="Open Sans 1 Bold"/>
              </a:rPr>
              <a:t> que </a:t>
            </a:r>
            <a:r>
              <a:rPr lang="en-US" sz="2000" b="1" err="1">
                <a:latin typeface="Open Sans 1 Bold"/>
                <a:ea typeface="Open Sans 1 Bold"/>
                <a:cs typeface="Open Sans 1 Bold"/>
              </a:rPr>
              <a:t>l’ANSSI</a:t>
            </a:r>
            <a:r>
              <a:rPr lang="en-US" sz="2000" b="1">
                <a:latin typeface="Open Sans 1 Bold"/>
                <a:ea typeface="Open Sans 1 Bold"/>
                <a:cs typeface="Open Sans 1 Bold"/>
              </a:rPr>
              <a:t>?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B922B06-85A6-CF5F-0A7C-2C0B2833AF32}"/>
              </a:ext>
            </a:extLst>
          </p:cNvPr>
          <p:cNvGrpSpPr/>
          <p:nvPr/>
        </p:nvGrpSpPr>
        <p:grpSpPr>
          <a:xfrm>
            <a:off x="6925601" y="3709302"/>
            <a:ext cx="670144" cy="3884657"/>
            <a:chOff x="0" y="0"/>
            <a:chExt cx="201656" cy="116895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D9D8B04-8610-84B7-7A64-931EA6D7C727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71DF3-16F7-FA5B-D371-DD3719EFFA7D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B839E496-0688-96A6-B8BA-3119AAD3B75A}"/>
              </a:ext>
            </a:extLst>
          </p:cNvPr>
          <p:cNvSpPr txBox="1"/>
          <p:nvPr/>
        </p:nvSpPr>
        <p:spPr>
          <a:xfrm>
            <a:off x="7756092" y="3793785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Quel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leur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but?</a:t>
            </a:r>
            <a:endParaRPr lang="en-US" sz="2000" b="1">
              <a:latin typeface="Open Sans 1 Bold"/>
              <a:ea typeface="Open Sans 1 Bold"/>
              <a:cs typeface="Open Sans 1 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A21A723-C27F-F2CB-C328-479083B51C65}"/>
              </a:ext>
            </a:extLst>
          </p:cNvPr>
          <p:cNvGrpSpPr/>
          <p:nvPr/>
        </p:nvGrpSpPr>
        <p:grpSpPr>
          <a:xfrm>
            <a:off x="12023756" y="3710757"/>
            <a:ext cx="670144" cy="3884657"/>
            <a:chOff x="0" y="0"/>
            <a:chExt cx="201656" cy="1168951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8A66F62-B45A-C62E-12F3-874CCFF393B3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6484B07-48F1-1426-499A-626DCD7BC7A4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D89A5E48-CF34-5C37-8E4D-1AF80991FCAC}"/>
              </a:ext>
            </a:extLst>
          </p:cNvPr>
          <p:cNvSpPr txBox="1"/>
          <p:nvPr/>
        </p:nvSpPr>
        <p:spPr>
          <a:xfrm>
            <a:off x="12853465" y="3792330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Pourquoi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est-ce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important?</a:t>
            </a:r>
            <a:endParaRPr lang="en-US"/>
          </a:p>
        </p:txBody>
      </p:sp>
      <p:sp>
        <p:nvSpPr>
          <p:cNvPr id="32" name="ZoneTexte 22">
            <a:extLst>
              <a:ext uri="{FF2B5EF4-FFF2-40B4-BE49-F238E27FC236}">
                <a16:creationId xmlns:a16="http://schemas.microsoft.com/office/drawing/2014/main" id="{E6B2F8F2-6A14-3EE3-2E38-97745951016D}"/>
              </a:ext>
            </a:extLst>
          </p:cNvPr>
          <p:cNvSpPr txBox="1"/>
          <p:nvPr/>
        </p:nvSpPr>
        <p:spPr>
          <a:xfrm>
            <a:off x="7866891" y="4572055"/>
            <a:ext cx="3988981" cy="235449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latin typeface="Open Sans 1"/>
                <a:ea typeface="Open Sans 1"/>
                <a:cs typeface="Open Sans 1"/>
              </a:rPr>
              <a:t>Assurer la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sécurité</a:t>
            </a:r>
            <a:r>
              <a:rPr lang="en-US" sz="2100">
                <a:latin typeface="Open Sans 1"/>
                <a:ea typeface="Open Sans 1"/>
                <a:cs typeface="Open Sans 1"/>
              </a:rPr>
              <a:t> des systems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informatiques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sensibles</a:t>
            </a:r>
            <a:r>
              <a:rPr lang="en-US" sz="2100">
                <a:latin typeface="Open Sans 1"/>
                <a:ea typeface="Open Sans 1"/>
                <a:cs typeface="Open Sans 1"/>
              </a:rPr>
              <a:t>,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prévenir</a:t>
            </a:r>
            <a:r>
              <a:rPr lang="en-US" sz="2100">
                <a:latin typeface="Open Sans 1"/>
                <a:ea typeface="Open Sans 1"/>
                <a:cs typeface="Open Sans 1"/>
              </a:rPr>
              <a:t> les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attaques</a:t>
            </a:r>
            <a:r>
              <a:rPr lang="en-US" sz="2100">
                <a:latin typeface="Open Sans 1"/>
                <a:ea typeface="Open Sans 1"/>
                <a:cs typeface="Open Sans 1"/>
              </a:rPr>
              <a:t> et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réagir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en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cas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d’incident</a:t>
            </a:r>
            <a:r>
              <a:rPr lang="en-US" sz="2100">
                <a:latin typeface="Open Sans 1"/>
                <a:ea typeface="Open Sans 1"/>
                <a:cs typeface="Open Sans 1"/>
              </a:rPr>
              <a:t>.</a:t>
            </a:r>
          </a:p>
          <a:p>
            <a:endParaRPr lang="en-US" sz="2100">
              <a:latin typeface="Open Sans 1"/>
              <a:ea typeface="Open Sans 1"/>
              <a:cs typeface="Open Sans 1"/>
            </a:endParaRPr>
          </a:p>
          <a:p>
            <a:endParaRPr lang="fr-FR" sz="2100">
              <a:latin typeface="Open Sans 1"/>
              <a:ea typeface="Open Sans 1"/>
              <a:cs typeface="Open Sans 1"/>
            </a:endParaRPr>
          </a:p>
        </p:txBody>
      </p:sp>
      <p:sp>
        <p:nvSpPr>
          <p:cNvPr id="33" name="ZoneTexte 22">
            <a:extLst>
              <a:ext uri="{FF2B5EF4-FFF2-40B4-BE49-F238E27FC236}">
                <a16:creationId xmlns:a16="http://schemas.microsoft.com/office/drawing/2014/main" id="{903CA671-29EF-038A-4319-7E0B159CC7B6}"/>
              </a:ext>
            </a:extLst>
          </p:cNvPr>
          <p:cNvSpPr txBox="1"/>
          <p:nvPr/>
        </p:nvSpPr>
        <p:spPr>
          <a:xfrm>
            <a:off x="2586413" y="4624177"/>
            <a:ext cx="4930270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latin typeface="Open Sans 1"/>
                <a:ea typeface="Open Sans 1"/>
                <a:cs typeface="Open Sans 1"/>
              </a:rPr>
              <a:t>L’ANSSI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est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l’autorité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française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chargée</a:t>
            </a:r>
            <a:r>
              <a:rPr lang="en-US" sz="2100">
                <a:latin typeface="Open Sans 1"/>
                <a:ea typeface="Open Sans 1"/>
                <a:cs typeface="Open Sans 1"/>
              </a:rPr>
              <a:t> de la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cybersécurité</a:t>
            </a:r>
            <a:r>
              <a:rPr lang="en-US" sz="2100">
                <a:latin typeface="Open Sans 1"/>
                <a:ea typeface="Open Sans 1"/>
                <a:cs typeface="Open Sans 1"/>
              </a:rPr>
              <a:t>. Elle</a:t>
            </a:r>
          </a:p>
          <a:p>
            <a:r>
              <a:rPr lang="en-US" sz="2100" err="1">
                <a:latin typeface="Open Sans 1"/>
                <a:ea typeface="Open Sans 1"/>
                <a:cs typeface="Open Sans 1"/>
              </a:rPr>
              <a:t>protège</a:t>
            </a:r>
            <a:r>
              <a:rPr lang="en-US" sz="2100">
                <a:latin typeface="Open Sans 1"/>
                <a:ea typeface="Open Sans 1"/>
                <a:cs typeface="Open Sans 1"/>
              </a:rPr>
              <a:t> les administrations, les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entreprises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stratégiques</a:t>
            </a:r>
            <a:r>
              <a:rPr lang="en-US" sz="2100">
                <a:latin typeface="Open Sans 1"/>
                <a:ea typeface="Open Sans 1"/>
                <a:cs typeface="Open Sans 1"/>
              </a:rPr>
              <a:t> et les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citoyens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contre</a:t>
            </a:r>
            <a:r>
              <a:rPr lang="en-US" sz="2100">
                <a:latin typeface="Open Sans 1"/>
                <a:ea typeface="Open Sans 1"/>
                <a:cs typeface="Open Sans 1"/>
              </a:rPr>
              <a:t> les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cybermenaces</a:t>
            </a:r>
            <a:r>
              <a:rPr lang="en-US" sz="2100">
                <a:latin typeface="Open Sans 1"/>
                <a:ea typeface="Open Sans 1"/>
                <a:cs typeface="Open Sans 1"/>
              </a:rPr>
              <a:t>.</a:t>
            </a:r>
          </a:p>
        </p:txBody>
      </p:sp>
      <p:sp>
        <p:nvSpPr>
          <p:cNvPr id="34" name="ZoneTexte 22">
            <a:extLst>
              <a:ext uri="{FF2B5EF4-FFF2-40B4-BE49-F238E27FC236}">
                <a16:creationId xmlns:a16="http://schemas.microsoft.com/office/drawing/2014/main" id="{EE3BB140-3475-E84C-A002-28D85A85A46E}"/>
              </a:ext>
            </a:extLst>
          </p:cNvPr>
          <p:cNvSpPr txBox="1"/>
          <p:nvPr/>
        </p:nvSpPr>
        <p:spPr>
          <a:xfrm>
            <a:off x="13017813" y="4572055"/>
            <a:ext cx="3988981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latin typeface="Open Sans 1"/>
                <a:ea typeface="Open Sans 1"/>
                <a:cs typeface="Open Sans 1"/>
              </a:rPr>
              <a:t>Une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cyberattaque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peut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paralyser</a:t>
            </a:r>
            <a:r>
              <a:rPr lang="en-US" sz="2100">
                <a:latin typeface="Open Sans 1"/>
                <a:ea typeface="Open Sans 1"/>
                <a:cs typeface="Open Sans 1"/>
              </a:rPr>
              <a:t> des services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essentiels</a:t>
            </a:r>
            <a:r>
              <a:rPr lang="en-US" sz="2100">
                <a:latin typeface="Open Sans 1"/>
                <a:ea typeface="Open Sans 1"/>
                <a:cs typeface="Open Sans 1"/>
              </a:rPr>
              <a:t>,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voler</a:t>
            </a:r>
            <a:r>
              <a:rPr lang="en-US" sz="2100">
                <a:latin typeface="Open Sans 1"/>
                <a:ea typeface="Open Sans 1"/>
                <a:cs typeface="Open Sans 1"/>
              </a:rPr>
              <a:t> des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données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ou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même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menacer</a:t>
            </a:r>
            <a:r>
              <a:rPr lang="en-US" sz="2100">
                <a:latin typeface="Open Sans 1"/>
                <a:ea typeface="Open Sans 1"/>
                <a:cs typeface="Open Sans 1"/>
              </a:rPr>
              <a:t> la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sécurité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nationale</a:t>
            </a:r>
            <a:r>
              <a:rPr lang="en-US" sz="2100">
                <a:latin typeface="Open Sans 1"/>
                <a:ea typeface="Open Sans 1"/>
                <a:cs typeface="Open Sans 1"/>
              </a:rPr>
              <a:t>.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FFA93BD1-44AD-E3CA-BEDE-8D19AAF36DC0}"/>
              </a:ext>
            </a:extLst>
          </p:cNvPr>
          <p:cNvSpPr txBox="1"/>
          <p:nvPr/>
        </p:nvSpPr>
        <p:spPr>
          <a:xfrm>
            <a:off x="4387931" y="10223885"/>
            <a:ext cx="989214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Annexe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5/8</a:t>
            </a:r>
            <a:endParaRPr lang="en-US"/>
          </a:p>
        </p:txBody>
      </p:sp>
      <p:pic>
        <p:nvPicPr>
          <p:cNvPr id="25" name="Picture 41">
            <a:extLst>
              <a:ext uri="{FF2B5EF4-FFF2-40B4-BE49-F238E27FC236}">
                <a16:creationId xmlns:a16="http://schemas.microsoft.com/office/drawing/2014/main" id="{44ED709C-8F8B-DC4B-81CB-B794A14C2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9467" y="6868065"/>
            <a:ext cx="5284023" cy="29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5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447C-5247-09FB-540C-5239AD6A9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F98D12C8-2EF7-911B-7185-6CC92005FF17}"/>
              </a:ext>
            </a:extLst>
          </p:cNvPr>
          <p:cNvSpPr txBox="1"/>
          <p:nvPr/>
        </p:nvSpPr>
        <p:spPr>
          <a:xfrm>
            <a:off x="1060696" y="790801"/>
            <a:ext cx="7778924" cy="170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>
                <a:solidFill>
                  <a:srgbClr val="000000"/>
                </a:solidFill>
                <a:latin typeface="Century Gothic Paneuropean Bold"/>
                <a:ea typeface="Calibri"/>
                <a:cs typeface="Century Gothic Paneuropean Bold"/>
                <a:sym typeface="Century Gothic Paneuropean Bold"/>
              </a:rPr>
              <a:t>ARP Spoofing &amp; Iptables</a:t>
            </a:r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C36089B-ED5F-81BC-FC6C-167D91103101}"/>
              </a:ext>
            </a:extLst>
          </p:cNvPr>
          <p:cNvGrpSpPr/>
          <p:nvPr/>
        </p:nvGrpSpPr>
        <p:grpSpPr>
          <a:xfrm rot="5400000">
            <a:off x="12423555" y="-2638951"/>
            <a:ext cx="243164" cy="7484013"/>
            <a:chOff x="0" y="-47625"/>
            <a:chExt cx="34213" cy="221509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E2443F-FD26-74A4-E556-84773B52782B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311E279-5262-9177-7E78-94D31B743AD9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Freeform 2">
            <a:extLst>
              <a:ext uri="{FF2B5EF4-FFF2-40B4-BE49-F238E27FC236}">
                <a16:creationId xmlns:a16="http://schemas.microsoft.com/office/drawing/2014/main" id="{6A26A877-723C-256C-D71A-ED7342132446}"/>
              </a:ext>
            </a:extLst>
          </p:cNvPr>
          <p:cNvSpPr/>
          <p:nvPr/>
        </p:nvSpPr>
        <p:spPr>
          <a:xfrm rot="8640000">
            <a:off x="-3646580" y="3485436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969B3-0E97-04F3-1FF3-D45042870EBA}"/>
              </a:ext>
            </a:extLst>
          </p:cNvPr>
          <p:cNvSpPr txBox="1"/>
          <p:nvPr/>
        </p:nvSpPr>
        <p:spPr>
          <a:xfrm>
            <a:off x="1176981" y="2891481"/>
            <a:ext cx="757778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ARP Spoofing</a:t>
            </a:r>
            <a:r>
              <a:rPr lang="en-US" sz="3200"/>
              <a:t> :</a:t>
            </a:r>
            <a:endParaRPr lang="en-US" sz="32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3200"/>
              <a:t> Technique qui </a:t>
            </a:r>
            <a:r>
              <a:rPr lang="en-US" sz="3200" err="1"/>
              <a:t>consiste</a:t>
            </a:r>
            <a:r>
              <a:rPr lang="en-US" sz="3200"/>
              <a:t> à usurper </a:t>
            </a:r>
            <a:r>
              <a:rPr lang="en-US" sz="3200" err="1"/>
              <a:t>l'adresse</a:t>
            </a:r>
            <a:r>
              <a:rPr lang="en-US" sz="3200"/>
              <a:t> MAC d’un </a:t>
            </a:r>
            <a:r>
              <a:rPr lang="en-US" sz="3200" err="1"/>
              <a:t>autre</a:t>
            </a:r>
            <a:r>
              <a:rPr lang="en-US" sz="3200"/>
              <a:t> </a:t>
            </a:r>
            <a:r>
              <a:rPr lang="en-US" sz="3200" err="1"/>
              <a:t>appareil</a:t>
            </a:r>
            <a:r>
              <a:rPr lang="en-US" sz="3200"/>
              <a:t> sur le réseau local</a:t>
            </a:r>
            <a:endParaRPr lang="en-US" sz="32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3200"/>
              <a:t> </a:t>
            </a:r>
            <a:r>
              <a:rPr lang="en-US" sz="3200" err="1"/>
              <a:t>Permet</a:t>
            </a:r>
            <a:r>
              <a:rPr lang="en-US" sz="3200"/>
              <a:t> à </a:t>
            </a:r>
            <a:r>
              <a:rPr lang="en-US" sz="3200" err="1"/>
              <a:t>l’attaquant</a:t>
            </a:r>
            <a:r>
              <a:rPr lang="en-US" sz="3200"/>
              <a:t> de se </a:t>
            </a:r>
            <a:r>
              <a:rPr lang="en-US" sz="3200" err="1"/>
              <a:t>positionner</a:t>
            </a:r>
            <a:r>
              <a:rPr lang="en-US" sz="3200"/>
              <a:t> </a:t>
            </a:r>
            <a:r>
              <a:rPr lang="en-US" sz="3200" b="1"/>
              <a:t>entre deux </a:t>
            </a:r>
            <a:r>
              <a:rPr lang="en-US" sz="3200" b="1" err="1"/>
              <a:t>hôtes</a:t>
            </a:r>
            <a:r>
              <a:rPr lang="en-US" sz="3200"/>
              <a:t> (MITM)</a:t>
            </a:r>
            <a:endParaRPr lang="en-US" sz="32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3200"/>
              <a:t> </a:t>
            </a:r>
            <a:r>
              <a:rPr lang="en-US" sz="3200" err="1"/>
              <a:t>L’attaquant</a:t>
            </a:r>
            <a:r>
              <a:rPr lang="en-US" sz="3200"/>
              <a:t> </a:t>
            </a:r>
            <a:r>
              <a:rPr lang="en-US" sz="3200" err="1"/>
              <a:t>devient</a:t>
            </a:r>
            <a:r>
              <a:rPr lang="en-US" sz="3200"/>
              <a:t> un </a:t>
            </a:r>
            <a:r>
              <a:rPr lang="en-US" sz="3200" b="1" err="1"/>
              <a:t>routeur</a:t>
            </a:r>
            <a:r>
              <a:rPr lang="en-US" sz="3200" b="1"/>
              <a:t> </a:t>
            </a:r>
            <a:r>
              <a:rPr lang="en-US" sz="3200" b="1" err="1"/>
              <a:t>fantôme</a:t>
            </a:r>
            <a:r>
              <a:rPr lang="en-US" sz="3200"/>
              <a:t> pour </a:t>
            </a:r>
            <a:r>
              <a:rPr lang="en-US" sz="3200" err="1"/>
              <a:t>intercepter</a:t>
            </a:r>
            <a:r>
              <a:rPr lang="en-US" sz="3200"/>
              <a:t> le </a:t>
            </a:r>
            <a:r>
              <a:rPr lang="en-US" sz="3200" err="1"/>
              <a:t>trafic</a:t>
            </a:r>
            <a:endParaRPr lang="en-US" sz="3200" err="1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4B709-1A1B-2539-8326-2D00395B154F}"/>
              </a:ext>
            </a:extLst>
          </p:cNvPr>
          <p:cNvSpPr txBox="1"/>
          <p:nvPr/>
        </p:nvSpPr>
        <p:spPr>
          <a:xfrm>
            <a:off x="9471454" y="2397211"/>
            <a:ext cx="68054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iptables – Contrôle du </a:t>
            </a:r>
            <a:r>
              <a:rPr lang="en-US" sz="3200" b="1" err="1"/>
              <a:t>trafic</a:t>
            </a:r>
            <a:r>
              <a:rPr lang="en-US" sz="3200" b="1"/>
              <a:t> réseau :</a:t>
            </a:r>
            <a:endParaRPr lang="en-US" sz="3200" b="1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3200"/>
              <a:t> </a:t>
            </a:r>
            <a:r>
              <a:rPr lang="en-US" sz="3200" err="1"/>
              <a:t>Outil</a:t>
            </a:r>
            <a:r>
              <a:rPr lang="en-US" sz="3200"/>
              <a:t> </a:t>
            </a:r>
            <a:r>
              <a:rPr lang="en-US" sz="3200" err="1"/>
              <a:t>intégré</a:t>
            </a:r>
            <a:r>
              <a:rPr lang="en-US" sz="3200"/>
              <a:t> à Linux pour </a:t>
            </a:r>
            <a:r>
              <a:rPr lang="en-US" sz="3200" b="1" err="1"/>
              <a:t>filtrer</a:t>
            </a:r>
            <a:r>
              <a:rPr lang="en-US" sz="3200" b="1"/>
              <a:t>, </a:t>
            </a:r>
            <a:r>
              <a:rPr lang="en-US" sz="3200" b="1" err="1"/>
              <a:t>rediriger</a:t>
            </a:r>
            <a:r>
              <a:rPr lang="en-US" sz="3200" b="1"/>
              <a:t> </a:t>
            </a:r>
            <a:r>
              <a:rPr lang="en-US" sz="3200" b="1" err="1"/>
              <a:t>ou</a:t>
            </a:r>
            <a:r>
              <a:rPr lang="en-US" sz="3200" b="1"/>
              <a:t> </a:t>
            </a:r>
            <a:r>
              <a:rPr lang="en-US" sz="3200" b="1" err="1"/>
              <a:t>bloquer</a:t>
            </a:r>
            <a:r>
              <a:rPr lang="en-US" sz="3200"/>
              <a:t> le </a:t>
            </a:r>
            <a:r>
              <a:rPr lang="en-US" sz="3200" err="1"/>
              <a:t>trafic</a:t>
            </a:r>
            <a:r>
              <a:rPr lang="en-US" sz="3200"/>
              <a:t> réseau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0EBC8-A1EF-F038-1A64-291D5B32F5C6}"/>
              </a:ext>
            </a:extLst>
          </p:cNvPr>
          <p:cNvSpPr txBox="1"/>
          <p:nvPr/>
        </p:nvSpPr>
        <p:spPr>
          <a:xfrm>
            <a:off x="9471454" y="4405184"/>
            <a:ext cx="8489091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err="1"/>
              <a:t>NetfilterQueue</a:t>
            </a:r>
            <a:r>
              <a:rPr lang="en-US" sz="3000" b="1"/>
              <a:t> – Traitement des </a:t>
            </a:r>
            <a:r>
              <a:rPr lang="en-US" sz="3000" b="1" err="1"/>
              <a:t>paquets</a:t>
            </a:r>
            <a:r>
              <a:rPr lang="en-US" sz="3000" b="1"/>
              <a:t> dans Python :</a:t>
            </a:r>
            <a:endParaRPr lang="en-US" sz="3000" b="1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3000"/>
              <a:t> Bibliothèque qui </a:t>
            </a:r>
            <a:r>
              <a:rPr lang="en-US" sz="3000" err="1"/>
              <a:t>connecte</a:t>
            </a:r>
            <a:r>
              <a:rPr lang="en-US" sz="3000"/>
              <a:t> iptables avec un script Python (via </a:t>
            </a:r>
            <a:r>
              <a:rPr lang="en-US" sz="3000" err="1"/>
              <a:t>une</a:t>
            </a:r>
            <a:r>
              <a:rPr lang="en-US" sz="3000"/>
              <a:t> “file </a:t>
            </a:r>
            <a:r>
              <a:rPr lang="en-US" sz="3000" err="1"/>
              <a:t>d’attente</a:t>
            </a:r>
            <a:r>
              <a:rPr lang="en-US" sz="3000"/>
              <a:t>”)</a:t>
            </a:r>
            <a:endParaRPr lang="en-US" sz="3000">
              <a:ea typeface="Calibri"/>
              <a:cs typeface="Calibri"/>
            </a:endParaRPr>
          </a:p>
          <a:p>
            <a:r>
              <a:rPr lang="en-US" sz="3000" err="1"/>
              <a:t>Permet</a:t>
            </a:r>
            <a:r>
              <a:rPr lang="en-US" sz="3000"/>
              <a:t> de :</a:t>
            </a:r>
            <a:endParaRPr lang="en-US" sz="300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sz="3000" b="1"/>
              <a:t> Lire le </a:t>
            </a:r>
            <a:r>
              <a:rPr lang="en-US" sz="3000" b="1" err="1"/>
              <a:t>contenu</a:t>
            </a:r>
            <a:r>
              <a:rPr lang="en-US" sz="3000" b="1"/>
              <a:t> des </a:t>
            </a:r>
            <a:r>
              <a:rPr lang="en-US" sz="3000" b="1" err="1"/>
              <a:t>paquets</a:t>
            </a:r>
            <a:r>
              <a:rPr lang="en-US" sz="3000" b="1"/>
              <a:t> </a:t>
            </a:r>
            <a:r>
              <a:rPr lang="en-US" sz="3000" b="1" err="1"/>
              <a:t>en</a:t>
            </a:r>
            <a:r>
              <a:rPr lang="en-US" sz="3000" b="1"/>
              <a:t> direct</a:t>
            </a:r>
            <a:endParaRPr lang="en-US" sz="3000" b="1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sz="3000" b="1"/>
              <a:t> Modifier les </a:t>
            </a:r>
            <a:r>
              <a:rPr lang="en-US" sz="3000" b="1" err="1"/>
              <a:t>valeurs</a:t>
            </a:r>
            <a:r>
              <a:rPr lang="en-US" sz="3000" b="1"/>
              <a:t> (ex : </a:t>
            </a:r>
            <a:r>
              <a:rPr lang="en-US" sz="3000" b="1" err="1"/>
              <a:t>inverser</a:t>
            </a:r>
            <a:r>
              <a:rPr lang="en-US" sz="3000" b="1"/>
              <a:t> un </a:t>
            </a:r>
            <a:r>
              <a:rPr lang="en-US" sz="3000" b="1" err="1"/>
              <a:t>capteur</a:t>
            </a:r>
            <a:r>
              <a:rPr lang="en-US" sz="3000" b="1"/>
              <a:t>)</a:t>
            </a:r>
            <a:endParaRPr lang="en-US" sz="3000" b="1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sz="3000" b="1"/>
              <a:t> Accepter </a:t>
            </a:r>
            <a:r>
              <a:rPr lang="en-US" sz="3000" b="1" err="1"/>
              <a:t>ou</a:t>
            </a:r>
            <a:r>
              <a:rPr lang="en-US" sz="3000" b="1"/>
              <a:t> </a:t>
            </a:r>
            <a:r>
              <a:rPr lang="en-US" sz="3000" b="1" err="1"/>
              <a:t>rejeter</a:t>
            </a:r>
            <a:r>
              <a:rPr lang="en-US" sz="3000" b="1"/>
              <a:t> un </a:t>
            </a:r>
            <a:r>
              <a:rPr lang="en-US" sz="3000" b="1" err="1"/>
              <a:t>paquet</a:t>
            </a:r>
            <a:r>
              <a:rPr lang="en-US" sz="3000" b="1"/>
              <a:t> après </a:t>
            </a:r>
            <a:r>
              <a:rPr lang="en-US" sz="3000" b="1" err="1"/>
              <a:t>traitement</a:t>
            </a:r>
            <a:endParaRPr lang="en-US" sz="3000" b="1">
              <a:ea typeface="Calibri"/>
              <a:cs typeface="Calibri"/>
            </a:endParaRPr>
          </a:p>
          <a:p>
            <a:r>
              <a:rPr lang="en-US" sz="3000" err="1"/>
              <a:t>Fonctionne</a:t>
            </a:r>
            <a:r>
              <a:rPr lang="en-US" sz="3000"/>
              <a:t> main dans la main avec </a:t>
            </a:r>
            <a:r>
              <a:rPr lang="en-US" sz="3000" b="1" err="1"/>
              <a:t>Scapy</a:t>
            </a:r>
            <a:r>
              <a:rPr lang="en-US" sz="3000"/>
              <a:t> pour </a:t>
            </a:r>
            <a:r>
              <a:rPr lang="en-US" sz="3000" err="1"/>
              <a:t>analyser</a:t>
            </a:r>
            <a:r>
              <a:rPr lang="en-US" sz="3000"/>
              <a:t> et modifier les </a:t>
            </a:r>
            <a:r>
              <a:rPr lang="en-US" sz="3000" err="1"/>
              <a:t>paquets</a:t>
            </a:r>
            <a:endParaRPr lang="en-US" sz="3000">
              <a:ea typeface="Calibri"/>
              <a:cs typeface="Calibri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D6CB7A8B-90C7-9E41-73F4-A2DF177A03A0}"/>
              </a:ext>
            </a:extLst>
          </p:cNvPr>
          <p:cNvSpPr txBox="1"/>
          <p:nvPr/>
        </p:nvSpPr>
        <p:spPr>
          <a:xfrm>
            <a:off x="4252034" y="9724299"/>
            <a:ext cx="9146227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Annexe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6/8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17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C4F51-B92C-B903-27D6-6AD02194A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B7BE42A-EA4F-8DE0-C06D-8D4A80E13247}"/>
              </a:ext>
            </a:extLst>
          </p:cNvPr>
          <p:cNvGrpSpPr/>
          <p:nvPr/>
        </p:nvGrpSpPr>
        <p:grpSpPr>
          <a:xfrm>
            <a:off x="-164415" y="6462565"/>
            <a:ext cx="18616829" cy="3988849"/>
            <a:chOff x="0" y="0"/>
            <a:chExt cx="4903198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4B2CC0-4F12-990B-1D9E-9FEB250AB5F9}"/>
                </a:ext>
              </a:extLst>
            </p:cNvPr>
            <p:cNvSpPr/>
            <p:nvPr/>
          </p:nvSpPr>
          <p:spPr>
            <a:xfrm>
              <a:off x="0" y="0"/>
              <a:ext cx="4903198" cy="1050561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6A354E-2525-12DC-F10A-EB5D4ACA53ED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Freeform 2">
            <a:extLst>
              <a:ext uri="{FF2B5EF4-FFF2-40B4-BE49-F238E27FC236}">
                <a16:creationId xmlns:a16="http://schemas.microsoft.com/office/drawing/2014/main" id="{D3566AC5-5851-44A7-0CE1-21ABA6CB3D00}"/>
              </a:ext>
            </a:extLst>
          </p:cNvPr>
          <p:cNvSpPr/>
          <p:nvPr/>
        </p:nvSpPr>
        <p:spPr>
          <a:xfrm rot="8460000">
            <a:off x="-5228776" y="3588587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2E8D72A-94C1-EF35-D768-4F9007A7BAE1}"/>
              </a:ext>
            </a:extLst>
          </p:cNvPr>
          <p:cNvSpPr txBox="1"/>
          <p:nvPr/>
        </p:nvSpPr>
        <p:spPr>
          <a:xfrm>
            <a:off x="1028700" y="911910"/>
            <a:ext cx="14633107" cy="86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72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Protocoles</a:t>
            </a:r>
            <a:r>
              <a:rPr lang="en-US" sz="7200" b="1">
                <a:latin typeface="Century Gothic Paneuropean Bold"/>
                <a:cs typeface="Century Gothic Paneuropean Bold"/>
              </a:rPr>
              <a:t> </a:t>
            </a:r>
            <a:r>
              <a:rPr lang="en-US" sz="7200" b="1" err="1">
                <a:latin typeface="Century Gothic Paneuropean Bold"/>
                <a:cs typeface="Century Gothic Paneuropean Bold"/>
              </a:rPr>
              <a:t>sécurisés</a:t>
            </a:r>
            <a:endParaRPr lang="en-US" sz="7200" err="1">
              <a:solidFill>
                <a:srgbClr val="000000"/>
              </a:solidFill>
              <a:latin typeface="Century Gothic Paneuropean Bold"/>
              <a:ea typeface="Calibri"/>
              <a:cs typeface="Century Gothic Paneuropean Bold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D76703B-F9AE-2CEB-2FD3-1D308E1100DF}"/>
              </a:ext>
            </a:extLst>
          </p:cNvPr>
          <p:cNvGrpSpPr/>
          <p:nvPr/>
        </p:nvGrpSpPr>
        <p:grpSpPr>
          <a:xfrm>
            <a:off x="1194163" y="1741057"/>
            <a:ext cx="670144" cy="4042924"/>
            <a:chOff x="0" y="-47625"/>
            <a:chExt cx="201656" cy="12165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CA5CB3E-1C19-E4C7-C03F-753F8AF57EB5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59A018A-4732-7645-C3BC-45E2BECBFF7A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8AF5C81-56D4-BA88-3935-D31FBC1CE5A8}"/>
              </a:ext>
            </a:extLst>
          </p:cNvPr>
          <p:cNvSpPr txBox="1"/>
          <p:nvPr/>
        </p:nvSpPr>
        <p:spPr>
          <a:xfrm>
            <a:off x="2025436" y="1985154"/>
            <a:ext cx="4438361" cy="69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latin typeface="Open Sans 1 Bold"/>
                <a:ea typeface="Open Sans 1 Bold"/>
                <a:cs typeface="Open Sans 1 Bold"/>
              </a:rPr>
              <a:t>DNP3-SA (Distributed Network Protocol – Secure Authentication)</a:t>
            </a:r>
            <a:endParaRPr lang="en-US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7CAD4D7-7679-8ED0-7FD8-85297BDCD51C}"/>
              </a:ext>
            </a:extLst>
          </p:cNvPr>
          <p:cNvGrpSpPr/>
          <p:nvPr/>
        </p:nvGrpSpPr>
        <p:grpSpPr>
          <a:xfrm>
            <a:off x="6863817" y="1743859"/>
            <a:ext cx="670144" cy="4042924"/>
            <a:chOff x="0" y="-47625"/>
            <a:chExt cx="201656" cy="121657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BADB758-1791-F81A-7420-E514E628C1A2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023D5CE-A65F-6C3B-348D-D018CAABE63E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DF11DBBC-4CAE-60EA-E802-2312BD09829E}"/>
              </a:ext>
            </a:extLst>
          </p:cNvPr>
          <p:cNvSpPr txBox="1"/>
          <p:nvPr/>
        </p:nvSpPr>
        <p:spPr>
          <a:xfrm>
            <a:off x="7756092" y="1986609"/>
            <a:ext cx="4438361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Modbus Secure (Modbus/TCP Security)</a:t>
            </a:r>
            <a:endParaRPr lang="en-US" sz="2000" b="1">
              <a:latin typeface="Open Sans 1 Bold"/>
              <a:ea typeface="Open Sans 1 Bold"/>
              <a:cs typeface="Open Sans 1 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30AF42F-6E36-4407-3E41-A1DB0B90A1C2}"/>
              </a:ext>
            </a:extLst>
          </p:cNvPr>
          <p:cNvGrpSpPr/>
          <p:nvPr/>
        </p:nvGrpSpPr>
        <p:grpSpPr>
          <a:xfrm>
            <a:off x="11977418" y="1729868"/>
            <a:ext cx="670144" cy="4042924"/>
            <a:chOff x="0" y="-47625"/>
            <a:chExt cx="201656" cy="121657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B528F2F1-F0C4-7E38-9178-A14BD2BF0DFB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49AB8B72-FF59-7AAF-D335-92AFCBEBFA56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57DB9467-EC90-FE82-3C23-6792A48DB98E}"/>
              </a:ext>
            </a:extLst>
          </p:cNvPr>
          <p:cNvSpPr txBox="1"/>
          <p:nvPr/>
        </p:nvSpPr>
        <p:spPr>
          <a:xfrm>
            <a:off x="12853465" y="2000600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OPC UA (Unified Architecture)</a:t>
            </a:r>
            <a:endParaRPr lang="en-US"/>
          </a:p>
        </p:txBody>
      </p:sp>
      <p:sp>
        <p:nvSpPr>
          <p:cNvPr id="32" name="ZoneTexte 22">
            <a:extLst>
              <a:ext uri="{FF2B5EF4-FFF2-40B4-BE49-F238E27FC236}">
                <a16:creationId xmlns:a16="http://schemas.microsoft.com/office/drawing/2014/main" id="{C1586362-512E-54BA-D865-7E84A7895A9E}"/>
              </a:ext>
            </a:extLst>
          </p:cNvPr>
          <p:cNvSpPr txBox="1"/>
          <p:nvPr/>
        </p:nvSpPr>
        <p:spPr>
          <a:xfrm>
            <a:off x="7866891" y="3012014"/>
            <a:ext cx="3988981" cy="49244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100">
                <a:ea typeface="+mn-lt"/>
                <a:cs typeface="+mn-lt"/>
              </a:rPr>
              <a:t>Version </a:t>
            </a:r>
            <a:r>
              <a:rPr lang="en-US" sz="2100" err="1">
                <a:ea typeface="+mn-lt"/>
                <a:cs typeface="+mn-lt"/>
              </a:rPr>
              <a:t>sécurisée</a:t>
            </a:r>
            <a:r>
              <a:rPr lang="en-US" sz="2100">
                <a:ea typeface="+mn-lt"/>
                <a:cs typeface="+mn-lt"/>
              </a:rPr>
              <a:t> du </a:t>
            </a:r>
            <a:r>
              <a:rPr lang="en-US" sz="2100" b="1" err="1">
                <a:ea typeface="+mn-lt"/>
                <a:cs typeface="+mn-lt"/>
              </a:rPr>
              <a:t>protocole</a:t>
            </a:r>
            <a:r>
              <a:rPr lang="en-US" sz="2100" b="1">
                <a:ea typeface="+mn-lt"/>
                <a:cs typeface="+mn-lt"/>
              </a:rPr>
              <a:t> Modbus</a:t>
            </a:r>
            <a:r>
              <a:rPr lang="en-US" sz="2100">
                <a:ea typeface="+mn-lt"/>
                <a:cs typeface="+mn-lt"/>
              </a:rPr>
              <a:t>, très </a:t>
            </a:r>
            <a:r>
              <a:rPr lang="en-US" sz="2100" err="1">
                <a:ea typeface="+mn-lt"/>
                <a:cs typeface="+mn-lt"/>
              </a:rPr>
              <a:t>utilisé</a:t>
            </a:r>
            <a:r>
              <a:rPr lang="en-US" sz="2100">
                <a:ea typeface="+mn-lt"/>
                <a:cs typeface="+mn-lt"/>
              </a:rPr>
              <a:t> dans les automates </a:t>
            </a:r>
            <a:r>
              <a:rPr lang="en-US" sz="2100" err="1">
                <a:ea typeface="+mn-lt"/>
                <a:cs typeface="+mn-lt"/>
              </a:rPr>
              <a:t>industriels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sz="2100" err="1">
                <a:ea typeface="+mn-lt"/>
                <a:cs typeface="+mn-lt"/>
              </a:rPr>
              <a:t>Ajoute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err="1">
                <a:ea typeface="+mn-lt"/>
                <a:cs typeface="+mn-lt"/>
              </a:rPr>
              <a:t>une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b="1">
                <a:ea typeface="+mn-lt"/>
                <a:cs typeface="+mn-lt"/>
              </a:rPr>
              <a:t>couche TLS</a:t>
            </a:r>
            <a:r>
              <a:rPr lang="en-US" sz="2100">
                <a:ea typeface="+mn-lt"/>
                <a:cs typeface="+mn-lt"/>
              </a:rPr>
              <a:t> sans changer le </a:t>
            </a:r>
            <a:r>
              <a:rPr lang="en-US" sz="2100" err="1">
                <a:ea typeface="+mn-lt"/>
                <a:cs typeface="+mn-lt"/>
              </a:rPr>
              <a:t>protocole</a:t>
            </a:r>
            <a:r>
              <a:rPr lang="en-US" sz="2100">
                <a:ea typeface="+mn-lt"/>
                <a:cs typeface="+mn-lt"/>
              </a:rPr>
              <a:t> de base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100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Ce que </a:t>
            </a:r>
            <a:r>
              <a:rPr lang="en-US" sz="2000" b="1" err="1">
                <a:latin typeface="Open Sans 1 Semi-Bold"/>
                <a:ea typeface="Open Sans 1 Semi-Bold"/>
                <a:cs typeface="Open Sans 1 Semi-Bold"/>
              </a:rPr>
              <a:t>ça</a:t>
            </a:r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</a:t>
            </a:r>
            <a:r>
              <a:rPr lang="en-US" sz="2000" b="1" err="1">
                <a:latin typeface="Open Sans 1 Semi-Bold"/>
                <a:ea typeface="Open Sans 1 Semi-Bold"/>
                <a:cs typeface="Open Sans 1 Semi-Bold"/>
              </a:rPr>
              <a:t>apporte</a:t>
            </a:r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sz="2100" b="1" err="1">
                <a:ea typeface="+mn-lt"/>
                <a:cs typeface="+mn-lt"/>
              </a:rPr>
              <a:t>Chiffrement</a:t>
            </a:r>
            <a:r>
              <a:rPr lang="en-US" sz="2100" b="1">
                <a:ea typeface="+mn-lt"/>
                <a:cs typeface="+mn-lt"/>
              </a:rPr>
              <a:t> TLS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100" b="1" err="1">
                <a:ea typeface="+mn-lt"/>
                <a:cs typeface="+mn-lt"/>
              </a:rPr>
              <a:t>Authentification</a:t>
            </a:r>
            <a:r>
              <a:rPr lang="en-US" sz="2100" b="1">
                <a:ea typeface="+mn-lt"/>
                <a:cs typeface="+mn-lt"/>
              </a:rPr>
              <a:t> par </a:t>
            </a:r>
            <a:r>
              <a:rPr lang="en-US" sz="2100" b="1" err="1">
                <a:ea typeface="+mn-lt"/>
                <a:cs typeface="+mn-lt"/>
              </a:rPr>
              <a:t>certificats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sz="2100" b="1" err="1">
                <a:ea typeface="+mn-lt"/>
                <a:cs typeface="+mn-lt"/>
              </a:rPr>
              <a:t>Vérification</a:t>
            </a:r>
            <a:r>
              <a:rPr lang="en-US" sz="2100" b="1">
                <a:ea typeface="+mn-lt"/>
                <a:cs typeface="+mn-lt"/>
              </a:rPr>
              <a:t> </a:t>
            </a:r>
            <a:r>
              <a:rPr lang="en-US" sz="2100" b="1" err="1">
                <a:ea typeface="+mn-lt"/>
                <a:cs typeface="+mn-lt"/>
              </a:rPr>
              <a:t>d’intégrité</a:t>
            </a:r>
            <a:endParaRPr lang="en-US" err="1"/>
          </a:p>
          <a:p>
            <a:pPr marL="285750" indent="-285750">
              <a:buFont typeface="Arial"/>
              <a:buChar char="•"/>
            </a:pPr>
            <a:endParaRPr lang="en-US" sz="2100" b="1">
              <a:ea typeface="+mn-lt"/>
              <a:cs typeface="+mn-lt"/>
            </a:endParaRPr>
          </a:p>
          <a:p>
            <a:r>
              <a:rPr lang="en-US" sz="2100" i="1">
                <a:ea typeface="+mn-lt"/>
                <a:cs typeface="+mn-lt"/>
              </a:rPr>
              <a:t>Peu </a:t>
            </a:r>
            <a:r>
              <a:rPr lang="en-US" sz="2100" i="1" err="1">
                <a:ea typeface="+mn-lt"/>
                <a:cs typeface="+mn-lt"/>
              </a:rPr>
              <a:t>déployé</a:t>
            </a:r>
            <a:r>
              <a:rPr lang="en-US" sz="2100" i="1">
                <a:ea typeface="+mn-lt"/>
                <a:cs typeface="+mn-lt"/>
              </a:rPr>
              <a:t> à </a:t>
            </a:r>
            <a:r>
              <a:rPr lang="en-US" sz="2100" i="1" err="1">
                <a:ea typeface="+mn-lt"/>
                <a:cs typeface="+mn-lt"/>
              </a:rPr>
              <a:t>ce</a:t>
            </a:r>
            <a:r>
              <a:rPr lang="en-US" sz="2100" i="1">
                <a:ea typeface="+mn-lt"/>
                <a:cs typeface="+mn-lt"/>
              </a:rPr>
              <a:t> jour, surtout </a:t>
            </a:r>
            <a:r>
              <a:rPr lang="en-US" sz="2100" i="1" err="1">
                <a:ea typeface="+mn-lt"/>
                <a:cs typeface="+mn-lt"/>
              </a:rPr>
              <a:t>utilisé</a:t>
            </a:r>
            <a:r>
              <a:rPr lang="en-US" sz="2100" i="1">
                <a:ea typeface="+mn-lt"/>
                <a:cs typeface="+mn-lt"/>
              </a:rPr>
              <a:t> dans les </a:t>
            </a:r>
            <a:r>
              <a:rPr lang="en-US" sz="2100" i="1" err="1">
                <a:ea typeface="+mn-lt"/>
                <a:cs typeface="+mn-lt"/>
              </a:rPr>
              <a:t>environnements</a:t>
            </a:r>
            <a:r>
              <a:rPr lang="en-US" sz="2100" i="1">
                <a:ea typeface="+mn-lt"/>
                <a:cs typeface="+mn-lt"/>
              </a:rPr>
              <a:t> critiques </a:t>
            </a:r>
            <a:r>
              <a:rPr lang="en-US" sz="2100" i="1" err="1">
                <a:ea typeface="+mn-lt"/>
                <a:cs typeface="+mn-lt"/>
              </a:rPr>
              <a:t>modernisés</a:t>
            </a:r>
            <a:endParaRPr lang="en-US" err="1"/>
          </a:p>
          <a:p>
            <a:endParaRPr lang="en-US" sz="2100">
              <a:latin typeface="Open Sans 1"/>
              <a:ea typeface="Open Sans 1"/>
              <a:cs typeface="Open Sans 1"/>
            </a:endParaRPr>
          </a:p>
        </p:txBody>
      </p:sp>
      <p:sp>
        <p:nvSpPr>
          <p:cNvPr id="33" name="ZoneTexte 22">
            <a:extLst>
              <a:ext uri="{FF2B5EF4-FFF2-40B4-BE49-F238E27FC236}">
                <a16:creationId xmlns:a16="http://schemas.microsoft.com/office/drawing/2014/main" id="{71DE850C-597A-238E-142A-165FD0B4DA60}"/>
              </a:ext>
            </a:extLst>
          </p:cNvPr>
          <p:cNvSpPr txBox="1"/>
          <p:nvPr/>
        </p:nvSpPr>
        <p:spPr>
          <a:xfrm>
            <a:off x="1922237" y="3017799"/>
            <a:ext cx="4930270" cy="62016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100" err="1">
                <a:ea typeface="+mn-lt"/>
                <a:cs typeface="+mn-lt"/>
              </a:rPr>
              <a:t>Protocole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err="1">
                <a:ea typeface="+mn-lt"/>
                <a:cs typeface="+mn-lt"/>
              </a:rPr>
              <a:t>conçu</a:t>
            </a:r>
            <a:r>
              <a:rPr lang="en-US" sz="2100">
                <a:ea typeface="+mn-lt"/>
                <a:cs typeface="+mn-lt"/>
              </a:rPr>
              <a:t> pour les </a:t>
            </a:r>
            <a:r>
              <a:rPr lang="en-US" sz="2100" b="1">
                <a:ea typeface="+mn-lt"/>
                <a:cs typeface="+mn-lt"/>
              </a:rPr>
              <a:t>réseaux SCADA dans </a:t>
            </a:r>
            <a:r>
              <a:rPr lang="en-US" sz="2100" b="1" err="1">
                <a:ea typeface="+mn-lt"/>
                <a:cs typeface="+mn-lt"/>
              </a:rPr>
              <a:t>l’énergie</a:t>
            </a:r>
            <a:r>
              <a:rPr lang="en-US" sz="2100">
                <a:ea typeface="+mn-lt"/>
                <a:cs typeface="+mn-lt"/>
              </a:rPr>
              <a:t> (RTU ↔ SCADA)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100" err="1">
                <a:ea typeface="+mn-lt"/>
                <a:cs typeface="+mn-lt"/>
              </a:rPr>
              <a:t>Utilisé</a:t>
            </a:r>
            <a:r>
              <a:rPr lang="en-US" sz="2100">
                <a:ea typeface="+mn-lt"/>
                <a:cs typeface="+mn-lt"/>
              </a:rPr>
              <a:t> pour les </a:t>
            </a:r>
            <a:r>
              <a:rPr lang="en-US" sz="2100" b="1">
                <a:ea typeface="+mn-lt"/>
                <a:cs typeface="+mn-lt"/>
              </a:rPr>
              <a:t>communications longues distances </a:t>
            </a:r>
            <a:r>
              <a:rPr lang="en-US" sz="2100" b="1" err="1">
                <a:ea typeface="+mn-lt"/>
                <a:cs typeface="+mn-lt"/>
              </a:rPr>
              <a:t>fiables</a:t>
            </a:r>
            <a:endParaRPr lang="en-US" err="1"/>
          </a:p>
          <a:p>
            <a:pPr marL="285750" indent="-285750">
              <a:buFont typeface="Arial"/>
              <a:buChar char="•"/>
            </a:pPr>
            <a:endParaRPr lang="en-US" sz="21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</a:t>
            </a:r>
            <a:r>
              <a:rPr lang="en-US" sz="2000" b="1" err="1">
                <a:latin typeface="Open Sans 1 Semi-Bold"/>
                <a:ea typeface="Open Sans 1 Semi-Bold"/>
                <a:cs typeface="Open Sans 1 Semi-Bold"/>
              </a:rPr>
              <a:t>Pourquoi</a:t>
            </a:r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“SA” ?</a:t>
            </a:r>
          </a:p>
          <a:p>
            <a:pPr marL="285750" indent="-285750">
              <a:buFont typeface="Arial"/>
              <a:buChar char="•"/>
            </a:pPr>
            <a:r>
              <a:rPr lang="en-US" sz="2100" err="1">
                <a:ea typeface="+mn-lt"/>
                <a:cs typeface="+mn-lt"/>
              </a:rPr>
              <a:t>Réponse</a:t>
            </a:r>
            <a:r>
              <a:rPr lang="en-US" sz="2100">
                <a:ea typeface="+mn-lt"/>
                <a:cs typeface="+mn-lt"/>
              </a:rPr>
              <a:t> aux menaces </a:t>
            </a:r>
            <a:r>
              <a:rPr lang="en-US" sz="2100" err="1">
                <a:ea typeface="+mn-lt"/>
                <a:cs typeface="+mn-lt"/>
              </a:rPr>
              <a:t>comme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b="1">
                <a:ea typeface="+mn-lt"/>
                <a:cs typeface="+mn-lt"/>
              </a:rPr>
              <a:t>Stuxnet</a:t>
            </a:r>
            <a:r>
              <a:rPr lang="en-US" sz="2100">
                <a:ea typeface="+mn-lt"/>
                <a:cs typeface="+mn-lt"/>
              </a:rPr>
              <a:t> et </a:t>
            </a:r>
            <a:r>
              <a:rPr lang="en-US" sz="2100" b="1" err="1">
                <a:ea typeface="+mn-lt"/>
                <a:cs typeface="+mn-lt"/>
              </a:rPr>
              <a:t>CrashOverride</a:t>
            </a:r>
            <a:endParaRPr lang="en-US" b="1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err="1">
                <a:ea typeface="+mn-lt"/>
                <a:cs typeface="+mn-lt"/>
              </a:rPr>
              <a:t>Ajoute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err="1">
                <a:ea typeface="+mn-lt"/>
                <a:cs typeface="+mn-lt"/>
              </a:rPr>
              <a:t>une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b="1">
                <a:ea typeface="+mn-lt"/>
                <a:cs typeface="+mn-lt"/>
              </a:rPr>
              <a:t>couche de </a:t>
            </a:r>
            <a:r>
              <a:rPr lang="en-US" sz="2100" b="1" err="1">
                <a:ea typeface="+mn-lt"/>
                <a:cs typeface="+mn-lt"/>
              </a:rPr>
              <a:t>sécurité</a:t>
            </a:r>
            <a:r>
              <a:rPr lang="en-US" sz="2100">
                <a:ea typeface="+mn-lt"/>
                <a:cs typeface="+mn-lt"/>
              </a:rPr>
              <a:t> sans changer le </a:t>
            </a:r>
            <a:r>
              <a:rPr lang="en-US" sz="2100" err="1">
                <a:ea typeface="+mn-lt"/>
                <a:cs typeface="+mn-lt"/>
              </a:rPr>
              <a:t>protocole</a:t>
            </a:r>
            <a:r>
              <a:rPr lang="en-US" sz="2100">
                <a:ea typeface="+mn-lt"/>
                <a:cs typeface="+mn-lt"/>
              </a:rPr>
              <a:t> de base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100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Ce que </a:t>
            </a:r>
            <a:r>
              <a:rPr lang="en-US" sz="2000" b="1" err="1">
                <a:latin typeface="Open Sans 1 Semi-Bold"/>
                <a:ea typeface="Open Sans 1 Semi-Bold"/>
                <a:cs typeface="Open Sans 1 Semi-Bold"/>
              </a:rPr>
              <a:t>ça</a:t>
            </a:r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</a:t>
            </a:r>
            <a:r>
              <a:rPr lang="en-US" sz="2000" b="1" err="1">
                <a:latin typeface="Open Sans 1 Semi-Bold"/>
                <a:ea typeface="Open Sans 1 Semi-Bold"/>
                <a:cs typeface="Open Sans 1 Semi-Bold"/>
              </a:rPr>
              <a:t>apporte</a:t>
            </a:r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sz="2100" b="1" err="1">
                <a:ea typeface="+mn-lt"/>
                <a:cs typeface="+mn-lt"/>
              </a:rPr>
              <a:t>Authentification</a:t>
            </a:r>
            <a:r>
              <a:rPr lang="en-US" sz="2100" b="1">
                <a:ea typeface="+mn-lt"/>
                <a:cs typeface="+mn-lt"/>
              </a:rPr>
              <a:t> des messages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>
                <a:ea typeface="+mn-lt"/>
                <a:cs typeface="+mn-lt"/>
              </a:rPr>
              <a:t>Anti-</a:t>
            </a:r>
            <a:r>
              <a:rPr lang="en-US" sz="2100" b="1" err="1">
                <a:ea typeface="+mn-lt"/>
                <a:cs typeface="+mn-lt"/>
              </a:rPr>
              <a:t>rejeu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sz="2100" b="1" err="1">
                <a:ea typeface="+mn-lt"/>
                <a:cs typeface="+mn-lt"/>
              </a:rPr>
              <a:t>Chiffrement</a:t>
            </a:r>
            <a:r>
              <a:rPr lang="en-US" sz="2100" b="1">
                <a:ea typeface="+mn-lt"/>
                <a:cs typeface="+mn-lt"/>
              </a:rPr>
              <a:t> </a:t>
            </a:r>
            <a:r>
              <a:rPr lang="en-US" sz="2100" b="1" err="1">
                <a:ea typeface="+mn-lt"/>
                <a:cs typeface="+mn-lt"/>
              </a:rPr>
              <a:t>optionnel</a:t>
            </a:r>
            <a:r>
              <a:rPr lang="en-US" sz="2100" b="1">
                <a:ea typeface="+mn-lt"/>
                <a:cs typeface="+mn-lt"/>
              </a:rPr>
              <a:t> (TLS/IPSec)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100" b="1">
              <a:ea typeface="+mn-lt"/>
              <a:cs typeface="+mn-lt"/>
            </a:endParaRPr>
          </a:p>
          <a:p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i="1" err="1">
                <a:ea typeface="+mn-lt"/>
                <a:cs typeface="+mn-lt"/>
              </a:rPr>
              <a:t>Obligatoire</a:t>
            </a:r>
            <a:r>
              <a:rPr lang="en-US" sz="2100" i="1">
                <a:ea typeface="+mn-lt"/>
                <a:cs typeface="+mn-lt"/>
              </a:rPr>
              <a:t> dans </a:t>
            </a:r>
            <a:r>
              <a:rPr lang="en-US" sz="2100" i="1" err="1">
                <a:ea typeface="+mn-lt"/>
                <a:cs typeface="+mn-lt"/>
              </a:rPr>
              <a:t>certains</a:t>
            </a:r>
            <a:r>
              <a:rPr lang="en-US" sz="2100" i="1">
                <a:ea typeface="+mn-lt"/>
                <a:cs typeface="+mn-lt"/>
              </a:rPr>
              <a:t> pays pour </a:t>
            </a:r>
            <a:r>
              <a:rPr lang="en-US" sz="2100" i="1" err="1">
                <a:ea typeface="+mn-lt"/>
                <a:cs typeface="+mn-lt"/>
              </a:rPr>
              <a:t>répondre</a:t>
            </a:r>
            <a:r>
              <a:rPr lang="en-US" sz="2100" i="1">
                <a:ea typeface="+mn-lt"/>
                <a:cs typeface="+mn-lt"/>
              </a:rPr>
              <a:t> aux </a:t>
            </a:r>
            <a:r>
              <a:rPr lang="en-US" sz="2100" i="1" err="1">
                <a:ea typeface="+mn-lt"/>
                <a:cs typeface="+mn-lt"/>
              </a:rPr>
              <a:t>normes</a:t>
            </a:r>
            <a:r>
              <a:rPr lang="en-US" sz="2100" i="1">
                <a:ea typeface="+mn-lt"/>
                <a:cs typeface="+mn-lt"/>
              </a:rPr>
              <a:t> </a:t>
            </a:r>
            <a:r>
              <a:rPr lang="en-US" sz="2100" i="1" err="1">
                <a:ea typeface="+mn-lt"/>
                <a:cs typeface="+mn-lt"/>
              </a:rPr>
              <a:t>comme</a:t>
            </a:r>
            <a:r>
              <a:rPr lang="en-US" sz="2100" i="1">
                <a:ea typeface="+mn-lt"/>
                <a:cs typeface="+mn-lt"/>
              </a:rPr>
              <a:t> </a:t>
            </a:r>
            <a:r>
              <a:rPr lang="en-US" sz="2100" b="1" i="1">
                <a:ea typeface="+mn-lt"/>
                <a:cs typeface="+mn-lt"/>
              </a:rPr>
              <a:t>NERC CIP</a:t>
            </a:r>
            <a:endParaRPr lang="en-US" i="1">
              <a:ea typeface="+mn-lt"/>
              <a:cs typeface="+mn-lt"/>
            </a:endParaRPr>
          </a:p>
          <a:p>
            <a:endParaRPr lang="en-US" sz="2100" b="1">
              <a:latin typeface="Calibri"/>
              <a:ea typeface="Calibri"/>
              <a:cs typeface="Calibri"/>
            </a:endParaRPr>
          </a:p>
        </p:txBody>
      </p:sp>
      <p:sp>
        <p:nvSpPr>
          <p:cNvPr id="34" name="ZoneTexte 22">
            <a:extLst>
              <a:ext uri="{FF2B5EF4-FFF2-40B4-BE49-F238E27FC236}">
                <a16:creationId xmlns:a16="http://schemas.microsoft.com/office/drawing/2014/main" id="{87664EF5-1705-8E4B-63DB-2C560893EBFA}"/>
              </a:ext>
            </a:extLst>
          </p:cNvPr>
          <p:cNvSpPr txBox="1"/>
          <p:nvPr/>
        </p:nvSpPr>
        <p:spPr>
          <a:xfrm>
            <a:off x="13079597" y="3012014"/>
            <a:ext cx="3988981" cy="61247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100" err="1">
                <a:ea typeface="+mn-lt"/>
                <a:cs typeface="+mn-lt"/>
              </a:rPr>
              <a:t>Protocole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err="1">
                <a:ea typeface="+mn-lt"/>
                <a:cs typeface="+mn-lt"/>
              </a:rPr>
              <a:t>moderne</a:t>
            </a:r>
            <a:r>
              <a:rPr lang="en-US" sz="2100">
                <a:ea typeface="+mn-lt"/>
                <a:cs typeface="+mn-lt"/>
              </a:rPr>
              <a:t> pour les </a:t>
            </a:r>
            <a:r>
              <a:rPr lang="en-US" sz="2100" b="1" err="1">
                <a:ea typeface="+mn-lt"/>
                <a:cs typeface="+mn-lt"/>
              </a:rPr>
              <a:t>systèmes</a:t>
            </a:r>
            <a:r>
              <a:rPr lang="en-US" sz="2100" b="1">
                <a:ea typeface="+mn-lt"/>
                <a:cs typeface="+mn-lt"/>
              </a:rPr>
              <a:t> </a:t>
            </a:r>
            <a:r>
              <a:rPr lang="en-US" sz="2100" b="1" err="1">
                <a:ea typeface="+mn-lt"/>
                <a:cs typeface="+mn-lt"/>
              </a:rPr>
              <a:t>automatisés</a:t>
            </a:r>
            <a:r>
              <a:rPr lang="en-US" sz="2100" b="1">
                <a:ea typeface="+mn-lt"/>
                <a:cs typeface="+mn-lt"/>
              </a:rPr>
              <a:t> </a:t>
            </a:r>
            <a:r>
              <a:rPr lang="en-US" sz="2100" b="1" err="1">
                <a:ea typeface="+mn-lt"/>
                <a:cs typeface="+mn-lt"/>
              </a:rPr>
              <a:t>connectés</a:t>
            </a:r>
            <a:r>
              <a:rPr lang="en-US" sz="2100">
                <a:ea typeface="+mn-lt"/>
                <a:cs typeface="+mn-lt"/>
              </a:rPr>
              <a:t> (Industrie 4.0)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100" err="1">
                <a:ea typeface="+mn-lt"/>
                <a:cs typeface="+mn-lt"/>
              </a:rPr>
              <a:t>ConCalibriçu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err="1">
                <a:ea typeface="+mn-lt"/>
                <a:cs typeface="+mn-lt"/>
              </a:rPr>
              <a:t>dès</a:t>
            </a:r>
            <a:r>
              <a:rPr lang="en-US" sz="2100">
                <a:ea typeface="+mn-lt"/>
                <a:cs typeface="+mn-lt"/>
              </a:rPr>
              <a:t> le </a:t>
            </a:r>
            <a:r>
              <a:rPr lang="en-US" sz="2100" err="1">
                <a:ea typeface="+mn-lt"/>
                <a:cs typeface="+mn-lt"/>
              </a:rPr>
              <a:t>départ</a:t>
            </a:r>
            <a:r>
              <a:rPr lang="en-US" sz="2100">
                <a:ea typeface="+mn-lt"/>
                <a:cs typeface="+mn-lt"/>
              </a:rPr>
              <a:t> avec la </a:t>
            </a:r>
            <a:r>
              <a:rPr lang="en-US" sz="2100" b="1" err="1">
                <a:ea typeface="+mn-lt"/>
                <a:cs typeface="+mn-lt"/>
              </a:rPr>
              <a:t>sécurité</a:t>
            </a:r>
            <a:r>
              <a:rPr lang="en-US" sz="2100" b="1">
                <a:ea typeface="+mn-lt"/>
                <a:cs typeface="+mn-lt"/>
              </a:rPr>
              <a:t> et </a:t>
            </a:r>
            <a:r>
              <a:rPr lang="en-US" sz="2100" b="1" err="1">
                <a:ea typeface="+mn-lt"/>
                <a:cs typeface="+mn-lt"/>
              </a:rPr>
              <a:t>l’interopérabilité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err="1">
                <a:ea typeface="+mn-lt"/>
                <a:cs typeface="+mn-lt"/>
              </a:rPr>
              <a:t>en</a:t>
            </a:r>
            <a:r>
              <a:rPr lang="en-US" sz="2100">
                <a:ea typeface="+mn-lt"/>
                <a:cs typeface="+mn-lt"/>
              </a:rPr>
              <a:t> tête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100"/>
          </a:p>
          <a:p>
            <a:r>
              <a:rPr lang="en-US"/>
              <a:t> </a:t>
            </a:r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Ce </a:t>
            </a:r>
            <a:r>
              <a:rPr lang="en-US" sz="2000" b="1" err="1">
                <a:latin typeface="Open Sans 1 Semi-Bold"/>
                <a:ea typeface="Open Sans 1 Semi-Bold"/>
                <a:cs typeface="Open Sans 1 Semi-Bold"/>
              </a:rPr>
              <a:t>qu’il</a:t>
            </a:r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</a:t>
            </a:r>
            <a:r>
              <a:rPr lang="en-US" sz="2000" b="1" err="1">
                <a:latin typeface="Open Sans 1 Semi-Bold"/>
                <a:ea typeface="Open Sans 1 Semi-Bold"/>
                <a:cs typeface="Open Sans 1 Semi-Bold"/>
              </a:rPr>
              <a:t>offre</a:t>
            </a:r>
            <a:r>
              <a:rPr lang="en-US" sz="2000" b="1">
                <a:latin typeface="Open Sans 1 Semi-Bold"/>
                <a:ea typeface="Open Sans 1 Semi-Bold"/>
                <a:cs typeface="Open Sans 1 Semi-Bold"/>
              </a:rPr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sz="2100" b="1" err="1">
                <a:ea typeface="+mn-lt"/>
                <a:cs typeface="+mn-lt"/>
              </a:rPr>
              <a:t>Chiffrement</a:t>
            </a:r>
            <a:r>
              <a:rPr lang="en-US" sz="2100" b="1">
                <a:ea typeface="+mn-lt"/>
                <a:cs typeface="+mn-lt"/>
              </a:rPr>
              <a:t> </a:t>
            </a:r>
            <a:r>
              <a:rPr lang="en-US" sz="2100" b="1" err="1">
                <a:ea typeface="+mn-lt"/>
                <a:cs typeface="+mn-lt"/>
              </a:rPr>
              <a:t>natif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sz="2100" b="1" err="1">
                <a:ea typeface="+mn-lt"/>
                <a:cs typeface="+mn-lt"/>
              </a:rPr>
              <a:t>Authentification</a:t>
            </a:r>
            <a:r>
              <a:rPr lang="en-US" sz="2100" b="1">
                <a:ea typeface="+mn-lt"/>
                <a:cs typeface="+mn-lt"/>
              </a:rPr>
              <a:t> client/</a:t>
            </a:r>
            <a:r>
              <a:rPr lang="en-US" sz="2100" b="1" err="1">
                <a:ea typeface="+mn-lt"/>
                <a:cs typeface="+mn-lt"/>
              </a:rPr>
              <a:t>serveur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sz="2100" b="1">
                <a:ea typeface="+mn-lt"/>
                <a:cs typeface="+mn-lt"/>
              </a:rPr>
              <a:t>Contrôle </a:t>
            </a:r>
            <a:r>
              <a:rPr lang="en-US" sz="2100" b="1" err="1">
                <a:ea typeface="+mn-lt"/>
                <a:cs typeface="+mn-lt"/>
              </a:rPr>
              <a:t>d’accès</a:t>
            </a:r>
            <a:r>
              <a:rPr lang="en-US" sz="2100" b="1">
                <a:ea typeface="+mn-lt"/>
                <a:cs typeface="+mn-lt"/>
              </a:rPr>
              <a:t> par </a:t>
            </a:r>
            <a:r>
              <a:rPr lang="en-US" sz="2100" b="1" err="1">
                <a:ea typeface="+mn-lt"/>
                <a:cs typeface="+mn-lt"/>
              </a:rPr>
              <a:t>rôles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sz="2100" b="1" err="1">
                <a:ea typeface="+mn-lt"/>
                <a:cs typeface="+mn-lt"/>
              </a:rPr>
              <a:t>Intégrité</a:t>
            </a:r>
            <a:r>
              <a:rPr lang="en-US" sz="2100" b="1">
                <a:ea typeface="+mn-lt"/>
                <a:cs typeface="+mn-lt"/>
              </a:rPr>
              <a:t> des messages</a:t>
            </a:r>
            <a:endParaRPr lang="en-US"/>
          </a:p>
          <a:p>
            <a:endParaRPr lang="en-US" sz="2100" i="1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100" i="1" err="1">
                <a:ea typeface="+mn-lt"/>
                <a:cs typeface="+mn-lt"/>
              </a:rPr>
              <a:t>Adopté</a:t>
            </a:r>
            <a:r>
              <a:rPr lang="en-US" sz="2100" i="1">
                <a:ea typeface="+mn-lt"/>
                <a:cs typeface="+mn-lt"/>
              </a:rPr>
              <a:t> </a:t>
            </a:r>
            <a:r>
              <a:rPr lang="en-US" sz="2100" i="1" err="1">
                <a:ea typeface="+mn-lt"/>
                <a:cs typeface="+mn-lt"/>
              </a:rPr>
              <a:t>massivement</a:t>
            </a:r>
            <a:r>
              <a:rPr lang="en-US" sz="2100" i="1">
                <a:ea typeface="+mn-lt"/>
                <a:cs typeface="+mn-lt"/>
              </a:rPr>
              <a:t> dans </a:t>
            </a:r>
            <a:r>
              <a:rPr lang="en-US" sz="2100" i="1" err="1">
                <a:ea typeface="+mn-lt"/>
                <a:cs typeface="+mn-lt"/>
              </a:rPr>
              <a:t>l’automatisation</a:t>
            </a:r>
            <a:r>
              <a:rPr lang="en-US" sz="2100" i="1">
                <a:ea typeface="+mn-lt"/>
                <a:cs typeface="+mn-lt"/>
              </a:rPr>
              <a:t> </a:t>
            </a:r>
            <a:r>
              <a:rPr lang="en-US" sz="2100" i="1" err="1">
                <a:ea typeface="+mn-lt"/>
                <a:cs typeface="+mn-lt"/>
              </a:rPr>
              <a:t>moderne</a:t>
            </a:r>
            <a:r>
              <a:rPr lang="en-US" sz="2100" i="1">
                <a:ea typeface="+mn-lt"/>
                <a:cs typeface="+mn-lt"/>
              </a:rPr>
              <a:t> et les </a:t>
            </a:r>
            <a:r>
              <a:rPr lang="en-US" sz="2100" i="1" err="1">
                <a:ea typeface="+mn-lt"/>
                <a:cs typeface="+mn-lt"/>
              </a:rPr>
              <a:t>environnements</a:t>
            </a:r>
            <a:r>
              <a:rPr lang="en-US" sz="2100" i="1">
                <a:ea typeface="+mn-lt"/>
                <a:cs typeface="+mn-lt"/>
              </a:rPr>
              <a:t> cloud </a:t>
            </a:r>
            <a:r>
              <a:rPr lang="en-US" sz="2100" i="1" err="1">
                <a:ea typeface="+mn-lt"/>
                <a:cs typeface="+mn-lt"/>
              </a:rPr>
              <a:t>industriels</a:t>
            </a:r>
            <a:endParaRPr lang="en-US">
              <a:ea typeface="Calibri"/>
              <a:cs typeface="Calibri"/>
            </a:endParaRPr>
          </a:p>
          <a:p>
            <a:br>
              <a:rPr lang="en-US"/>
            </a:br>
            <a:endParaRPr lang="en-US"/>
          </a:p>
          <a:p>
            <a:endParaRPr lang="en-US" sz="2100">
              <a:latin typeface="Open Sans 1"/>
              <a:ea typeface="Open Sans 1"/>
              <a:cs typeface="Open Sans 1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FDC1296-A9B7-B9F6-B337-12CA2D9670C2}"/>
              </a:ext>
            </a:extLst>
          </p:cNvPr>
          <p:cNvSpPr txBox="1"/>
          <p:nvPr/>
        </p:nvSpPr>
        <p:spPr>
          <a:xfrm>
            <a:off x="3170818" y="9832420"/>
            <a:ext cx="9146227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Annexe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7/8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67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58134-CB4E-D180-A993-E5335EBD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2">
            <a:extLst>
              <a:ext uri="{FF2B5EF4-FFF2-40B4-BE49-F238E27FC236}">
                <a16:creationId xmlns:a16="http://schemas.microsoft.com/office/drawing/2014/main" id="{C01AC6B4-7C20-357C-74F5-1AB4896E4602}"/>
              </a:ext>
            </a:extLst>
          </p:cNvPr>
          <p:cNvSpPr/>
          <p:nvPr/>
        </p:nvSpPr>
        <p:spPr>
          <a:xfrm rot="-3360000">
            <a:off x="13172794" y="-6513564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BBA0BBF-6F33-4B19-72BA-09D23D31060A}"/>
              </a:ext>
            </a:extLst>
          </p:cNvPr>
          <p:cNvGrpSpPr/>
          <p:nvPr/>
        </p:nvGrpSpPr>
        <p:grpSpPr>
          <a:xfrm>
            <a:off x="-187902" y="6217637"/>
            <a:ext cx="18663805" cy="4233777"/>
            <a:chOff x="0" y="0"/>
            <a:chExt cx="4915570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EC1B2F-8B48-5147-22F7-CCCA52DD6F28}"/>
                </a:ext>
              </a:extLst>
            </p:cNvPr>
            <p:cNvSpPr/>
            <p:nvPr/>
          </p:nvSpPr>
          <p:spPr>
            <a:xfrm>
              <a:off x="0" y="0"/>
              <a:ext cx="4915570" cy="1050561"/>
            </a:xfrm>
            <a:custGeom>
              <a:avLst/>
              <a:gdLst/>
              <a:ahLst/>
              <a:cxnLst/>
              <a:rect l="l" t="t" r="r" b="b"/>
              <a:pathLst>
                <a:path w="4915570" h="1050561">
                  <a:moveTo>
                    <a:pt x="0" y="0"/>
                  </a:moveTo>
                  <a:lnTo>
                    <a:pt x="4915570" y="0"/>
                  </a:lnTo>
                  <a:lnTo>
                    <a:pt x="4915570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8D60D8-363F-E286-9371-D952CBFADFB0}"/>
                </a:ext>
              </a:extLst>
            </p:cNvPr>
            <p:cNvSpPr txBox="1"/>
            <p:nvPr/>
          </p:nvSpPr>
          <p:spPr>
            <a:xfrm>
              <a:off x="0" y="-47625"/>
              <a:ext cx="4915570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2AED24D4-1B8B-4DFD-BCFA-61D378B8AB95}"/>
              </a:ext>
            </a:extLst>
          </p:cNvPr>
          <p:cNvSpPr txBox="1"/>
          <p:nvPr/>
        </p:nvSpPr>
        <p:spPr>
          <a:xfrm>
            <a:off x="1028700" y="1076325"/>
            <a:ext cx="9505352" cy="838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08"/>
              </a:lnSpc>
            </a:pPr>
            <a:r>
              <a:rPr lang="en-US" sz="7200" b="1" err="1">
                <a:solidFill>
                  <a:srgbClr val="000000"/>
                </a:solidFill>
                <a:latin typeface="Century Gothic Paneuropean Bold"/>
                <a:ea typeface="+mn-lt"/>
                <a:cs typeface="Century Gothic Paneuropean Bold"/>
                <a:sym typeface="Century Gothic Paneuropean Bold"/>
              </a:rPr>
              <a:t>Norme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ea typeface="+mn-lt"/>
                <a:cs typeface="Century Gothic Paneuropean Bold"/>
                <a:sym typeface="Century Gothic Paneuropean Bold"/>
              </a:rPr>
              <a:t> IEC 61131-3</a:t>
            </a:r>
            <a:endParaRPr lang="en-US" sz="7200">
              <a:ea typeface="Calibri"/>
              <a:cs typeface="Calibri"/>
            </a:endParaRPr>
          </a:p>
        </p:txBody>
      </p:sp>
      <p:sp>
        <p:nvSpPr>
          <p:cNvPr id="36" name="ZoneTexte 22">
            <a:extLst>
              <a:ext uri="{FF2B5EF4-FFF2-40B4-BE49-F238E27FC236}">
                <a16:creationId xmlns:a16="http://schemas.microsoft.com/office/drawing/2014/main" id="{EB769318-2618-3216-EE72-C657100E84FA}"/>
              </a:ext>
            </a:extLst>
          </p:cNvPr>
          <p:cNvSpPr txBox="1"/>
          <p:nvPr/>
        </p:nvSpPr>
        <p:spPr>
          <a:xfrm>
            <a:off x="1029351" y="2543353"/>
            <a:ext cx="13271994" cy="592290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>
                <a:ea typeface="+mn-lt"/>
                <a:cs typeface="+mn-lt"/>
              </a:rPr>
              <a:t>La </a:t>
            </a:r>
            <a:r>
              <a:rPr lang="en-US" sz="3200" err="1">
                <a:ea typeface="+mn-lt"/>
                <a:cs typeface="+mn-lt"/>
              </a:rPr>
              <a:t>norme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b="1">
                <a:ea typeface="+mn-lt"/>
                <a:cs typeface="+mn-lt"/>
              </a:rPr>
              <a:t>IEC 61131-3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définit</a:t>
            </a:r>
            <a:r>
              <a:rPr lang="en-US" sz="3200">
                <a:ea typeface="+mn-lt"/>
                <a:cs typeface="+mn-lt"/>
              </a:rPr>
              <a:t> les </a:t>
            </a:r>
            <a:r>
              <a:rPr lang="en-US" sz="3200" b="1" err="1">
                <a:ea typeface="+mn-lt"/>
                <a:cs typeface="+mn-lt"/>
              </a:rPr>
              <a:t>langages</a:t>
            </a:r>
            <a:r>
              <a:rPr lang="en-US" sz="3200" b="1">
                <a:ea typeface="+mn-lt"/>
                <a:cs typeface="+mn-lt"/>
              </a:rPr>
              <a:t> standards pour les automates </a:t>
            </a:r>
            <a:r>
              <a:rPr lang="en-US" sz="3200" b="1" err="1">
                <a:ea typeface="+mn-lt"/>
                <a:cs typeface="+mn-lt"/>
              </a:rPr>
              <a:t>programmables</a:t>
            </a:r>
            <a:r>
              <a:rPr lang="en-US" sz="3200" b="1">
                <a:ea typeface="+mn-lt"/>
                <a:cs typeface="+mn-lt"/>
              </a:rPr>
              <a:t> </a:t>
            </a:r>
            <a:r>
              <a:rPr lang="en-US" sz="3200" b="1" err="1">
                <a:ea typeface="+mn-lt"/>
                <a:cs typeface="+mn-lt"/>
              </a:rPr>
              <a:t>industriels</a:t>
            </a:r>
            <a:r>
              <a:rPr lang="en-US" sz="3200" b="1">
                <a:ea typeface="+mn-lt"/>
                <a:cs typeface="+mn-lt"/>
              </a:rPr>
              <a:t> (PLC)</a:t>
            </a:r>
            <a:r>
              <a:rPr lang="en-US" sz="3200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Langages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définis</a:t>
            </a:r>
            <a:r>
              <a:rPr lang="en-US" sz="3200">
                <a:ea typeface="+mn-lt"/>
                <a:cs typeface="+mn-lt"/>
              </a:rPr>
              <a:t> par la </a:t>
            </a:r>
            <a:r>
              <a:rPr lang="en-US" sz="3200" err="1">
                <a:ea typeface="+mn-lt"/>
                <a:cs typeface="+mn-lt"/>
              </a:rPr>
              <a:t>norme</a:t>
            </a:r>
            <a:r>
              <a:rPr lang="en-US" sz="3200">
                <a:ea typeface="+mn-lt"/>
                <a:cs typeface="+mn-lt"/>
              </a:rPr>
              <a:t> 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LD (Ladder Diagram)</a:t>
            </a:r>
            <a:r>
              <a:rPr lang="en-US" sz="3200">
                <a:ea typeface="+mn-lt"/>
                <a:cs typeface="+mn-lt"/>
              </a:rPr>
              <a:t> – </a:t>
            </a:r>
            <a:r>
              <a:rPr lang="en-US" sz="3200" err="1">
                <a:ea typeface="+mn-lt"/>
                <a:cs typeface="+mn-lt"/>
              </a:rPr>
              <a:t>Schémas</a:t>
            </a:r>
            <a:r>
              <a:rPr lang="en-US" sz="3200">
                <a:ea typeface="+mn-lt"/>
                <a:cs typeface="+mn-lt"/>
              </a:rPr>
              <a:t> à </a:t>
            </a:r>
            <a:r>
              <a:rPr lang="en-US" sz="3200" err="1">
                <a:ea typeface="+mn-lt"/>
                <a:cs typeface="+mn-lt"/>
              </a:rPr>
              <a:t>relais</a:t>
            </a:r>
            <a:endParaRPr lang="en-US" sz="32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FBD (Function Block Diagram)</a:t>
            </a:r>
            <a:r>
              <a:rPr lang="en-US" sz="3200">
                <a:ea typeface="+mn-lt"/>
                <a:cs typeface="+mn-lt"/>
              </a:rPr>
              <a:t> – Blocs </a:t>
            </a:r>
            <a:r>
              <a:rPr lang="en-US" sz="3200" err="1">
                <a:ea typeface="+mn-lt"/>
                <a:cs typeface="+mn-lt"/>
              </a:rPr>
              <a:t>fonctionnels</a:t>
            </a:r>
            <a:endParaRPr lang="en-US" sz="32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ST (Structured Text)</a:t>
            </a:r>
            <a:r>
              <a:rPr lang="en-US" sz="3200">
                <a:ea typeface="+mn-lt"/>
                <a:cs typeface="+mn-lt"/>
              </a:rPr>
              <a:t> – </a:t>
            </a:r>
            <a:r>
              <a:rPr lang="en-US" sz="3200" err="1">
                <a:ea typeface="+mn-lt"/>
                <a:cs typeface="+mn-lt"/>
              </a:rPr>
              <a:t>Langage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textuel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proche</a:t>
            </a:r>
            <a:r>
              <a:rPr lang="en-US" sz="3200">
                <a:ea typeface="+mn-lt"/>
                <a:cs typeface="+mn-lt"/>
              </a:rPr>
              <a:t> de Pascal</a:t>
            </a:r>
            <a:endParaRPr lang="en-US" sz="32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SFC (Sequential Function Chart)</a:t>
            </a:r>
            <a:r>
              <a:rPr lang="en-US" sz="3200">
                <a:ea typeface="+mn-lt"/>
                <a:cs typeface="+mn-lt"/>
              </a:rPr>
              <a:t> – Organigrammes</a:t>
            </a:r>
            <a:endParaRPr lang="en-US" sz="320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>
              <a:latin typeface="Open Sans 1"/>
              <a:ea typeface="Open Sans 1"/>
              <a:cs typeface="Open Sans 1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D53E7726-EBB8-BE30-E8E2-DBF14DD26030}"/>
              </a:ext>
            </a:extLst>
          </p:cNvPr>
          <p:cNvSpPr txBox="1"/>
          <p:nvPr/>
        </p:nvSpPr>
        <p:spPr>
          <a:xfrm>
            <a:off x="1270967" y="9940542"/>
            <a:ext cx="9146227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Annexe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8/8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7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0A564-E4E3-657D-A846-4F7A48D74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2">
            <a:extLst>
              <a:ext uri="{FF2B5EF4-FFF2-40B4-BE49-F238E27FC236}">
                <a16:creationId xmlns:a16="http://schemas.microsoft.com/office/drawing/2014/main" id="{0B97A51A-DF80-6CCB-699C-A5C9E804759D}"/>
              </a:ext>
            </a:extLst>
          </p:cNvPr>
          <p:cNvSpPr/>
          <p:nvPr/>
        </p:nvSpPr>
        <p:spPr>
          <a:xfrm rot="4320000">
            <a:off x="8525726" y="5743627"/>
            <a:ext cx="6992714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AEC5583-1421-04DD-CAB7-5F2F7DB6ED5D}"/>
              </a:ext>
            </a:extLst>
          </p:cNvPr>
          <p:cNvGrpSpPr/>
          <p:nvPr/>
        </p:nvGrpSpPr>
        <p:grpSpPr>
          <a:xfrm>
            <a:off x="-164415" y="-164415"/>
            <a:ext cx="18616829" cy="3308351"/>
            <a:chOff x="0" y="0"/>
            <a:chExt cx="4903198" cy="8713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6B4127-C8EF-CE35-4B3B-22A65BE46042}"/>
                </a:ext>
              </a:extLst>
            </p:cNvPr>
            <p:cNvSpPr/>
            <p:nvPr/>
          </p:nvSpPr>
          <p:spPr>
            <a:xfrm>
              <a:off x="0" y="0"/>
              <a:ext cx="4903198" cy="871335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09178B-29FE-76BF-D8B6-138CCC43FEAD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14D89E4A-4405-ABFF-7BCB-3BAE8B9192D8}"/>
              </a:ext>
            </a:extLst>
          </p:cNvPr>
          <p:cNvSpPr txBox="1"/>
          <p:nvPr/>
        </p:nvSpPr>
        <p:spPr>
          <a:xfrm>
            <a:off x="1529149" y="1258284"/>
            <a:ext cx="15593861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6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Objectifs</a:t>
            </a:r>
            <a:r>
              <a:rPr lang="en-US" sz="6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6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pédagogiques</a:t>
            </a:r>
            <a:r>
              <a:rPr lang="en-US" sz="6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et </a:t>
            </a:r>
            <a:r>
              <a:rPr lang="en-US" sz="60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professionnels</a:t>
            </a:r>
            <a:endParaRPr lang="en-US" sz="6000">
              <a:ea typeface="Calibri"/>
              <a:cs typeface="Calibri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BDE8B860-8417-8843-4D16-7DCCAAE31A3B}"/>
              </a:ext>
            </a:extLst>
          </p:cNvPr>
          <p:cNvSpPr txBox="1"/>
          <p:nvPr/>
        </p:nvSpPr>
        <p:spPr>
          <a:xfrm>
            <a:off x="16299570" y="9370052"/>
            <a:ext cx="95973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</a:rPr>
              <a:t>6/48</a:t>
            </a:r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851965-FCC3-B448-B9E8-6F4ED8A1D614}"/>
              </a:ext>
            </a:extLst>
          </p:cNvPr>
          <p:cNvSpPr txBox="1"/>
          <p:nvPr/>
        </p:nvSpPr>
        <p:spPr>
          <a:xfrm>
            <a:off x="1164576" y="3615080"/>
            <a:ext cx="6425403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fr-FR" sz="2800" b="1"/>
              <a:t>Objectifs pédagogiques :</a:t>
            </a:r>
          </a:p>
          <a:p>
            <a:pPr>
              <a:buNone/>
            </a:pPr>
            <a:endParaRPr lang="fr-FR" sz="2800"/>
          </a:p>
          <a:p>
            <a:pPr>
              <a:buFont typeface="Arial" panose="020B0604020202020204" pitchFamily="34" charset="0"/>
              <a:buChar char="•"/>
            </a:pPr>
            <a:r>
              <a:rPr lang="fr-FR" sz="2800"/>
              <a:t> Découverte d’un </a:t>
            </a:r>
            <a:r>
              <a:rPr lang="fr-FR" sz="2800" b="1"/>
              <a:t>nouveau domaine technique</a:t>
            </a:r>
            <a:endParaRPr lang="fr-FR" sz="2800" b="1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28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800"/>
              <a:t> Travail de groupe sur la durée, avec </a:t>
            </a:r>
            <a:r>
              <a:rPr lang="fr-FR" sz="2800" b="1"/>
              <a:t>livrables réguliers</a:t>
            </a:r>
            <a:endParaRPr lang="fr-FR" sz="2800" b="1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2800"/>
          </a:p>
          <a:p>
            <a:pPr>
              <a:buFont typeface="Arial" panose="020B0604020202020204" pitchFamily="34" charset="0"/>
              <a:buChar char="•"/>
            </a:pPr>
            <a:r>
              <a:rPr lang="fr-FR" sz="2800"/>
              <a:t> Recherche / Sensibilisation</a:t>
            </a:r>
            <a:endParaRPr lang="fr-FR" sz="2800" b="1"/>
          </a:p>
          <a:p>
            <a:pPr>
              <a:buFont typeface="Arial" panose="020B0604020202020204" pitchFamily="34" charset="0"/>
              <a:buChar char="•"/>
            </a:pPr>
            <a:endParaRPr lang="fr-FR" sz="2800" b="1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2800" b="1">
              <a:ea typeface="Calibri"/>
              <a:cs typeface="Calibri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6D651EA-12F4-024F-A47E-F5972942DF79}"/>
              </a:ext>
            </a:extLst>
          </p:cNvPr>
          <p:cNvSpPr txBox="1"/>
          <p:nvPr/>
        </p:nvSpPr>
        <p:spPr>
          <a:xfrm>
            <a:off x="8093364" y="3615080"/>
            <a:ext cx="6685882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fr-FR" sz="2800" b="1"/>
              <a:t>Apports professionnels :</a:t>
            </a:r>
          </a:p>
          <a:p>
            <a:pPr>
              <a:buNone/>
            </a:pPr>
            <a:endParaRPr lang="fr-FR" sz="2800"/>
          </a:p>
          <a:p>
            <a:pPr>
              <a:buFont typeface="Arial" panose="020B0604020202020204" pitchFamily="34" charset="0"/>
              <a:buChar char="•"/>
            </a:pPr>
            <a:r>
              <a:rPr lang="fr-FR" sz="2800"/>
              <a:t> Acquisition d’une </a:t>
            </a:r>
            <a:r>
              <a:rPr lang="fr-FR" sz="2800" b="1"/>
              <a:t>compétence concrète</a:t>
            </a:r>
            <a:r>
              <a:rPr lang="fr-FR" sz="2800"/>
              <a:t> valorisable sur le CV</a:t>
            </a:r>
            <a:endParaRPr lang="fr-FR" sz="28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/>
              <a:t> Ouverture</a:t>
            </a:r>
            <a:r>
              <a:rPr lang="fr-FR" sz="2800"/>
              <a:t> vers d’autres métiers liés à l’industrie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8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800"/>
              <a:t> Utilisation d’</a:t>
            </a:r>
            <a:r>
              <a:rPr lang="fr-FR" sz="2800" b="1"/>
              <a:t>outils de gestion de projet</a:t>
            </a:r>
            <a:r>
              <a:rPr lang="fr-FR" sz="2800"/>
              <a:t> (RACI, suivi d’actions, coordination via Teams, etc.)</a:t>
            </a:r>
            <a:endParaRPr lang="fr-FR" sz="2800">
              <a:ea typeface="Calibri"/>
              <a:cs typeface="Calibri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D0B20931-DFB2-E8F0-489D-999D19A3E4B9}"/>
              </a:ext>
            </a:extLst>
          </p:cNvPr>
          <p:cNvSpPr txBox="1"/>
          <p:nvPr/>
        </p:nvSpPr>
        <p:spPr>
          <a:xfrm>
            <a:off x="229497" y="10035064"/>
            <a:ext cx="8302216" cy="10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Introduction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du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projet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3/4</a:t>
            </a:r>
          </a:p>
          <a:p>
            <a:pPr>
              <a:lnSpc>
                <a:spcPct val="0"/>
              </a:lnSpc>
            </a:pP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E8F65AD4-42B9-89F1-FE47-5BF78B0B09B5}"/>
              </a:ext>
            </a:extLst>
          </p:cNvPr>
          <p:cNvGrpSpPr/>
          <p:nvPr/>
        </p:nvGrpSpPr>
        <p:grpSpPr>
          <a:xfrm>
            <a:off x="17151171" y="2556798"/>
            <a:ext cx="3138386" cy="4679609"/>
            <a:chOff x="-780161" y="-47625"/>
            <a:chExt cx="814374" cy="2588942"/>
          </a:xfrm>
        </p:grpSpPr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4DBBC4DF-5EB0-C0A8-2289-546ECB4A7FF5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DE796045-E926-D27A-3F46-A19A2BF38C33}"/>
                </a:ext>
              </a:extLst>
            </p:cNvPr>
            <p:cNvSpPr/>
            <p:nvPr/>
          </p:nvSpPr>
          <p:spPr>
            <a:xfrm>
              <a:off x="-780161" y="37385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</p:grpSp>
    </p:spTree>
    <p:extLst>
      <p:ext uri="{BB962C8B-B14F-4D97-AF65-F5344CB8AC3E}">
        <p14:creationId xmlns:p14="http://schemas.microsoft.com/office/powerpoint/2010/main" val="177573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B816D-57A8-E540-E90F-BF253D275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6073876E-312E-A548-8FEB-A496AD314A7C}"/>
              </a:ext>
            </a:extLst>
          </p:cNvPr>
          <p:cNvSpPr/>
          <p:nvPr/>
        </p:nvSpPr>
        <p:spPr>
          <a:xfrm>
            <a:off x="-334320" y="2347279"/>
            <a:ext cx="18616829" cy="7942135"/>
          </a:xfrm>
          <a:custGeom>
            <a:avLst/>
            <a:gdLst/>
            <a:ahLst/>
            <a:cxnLst/>
            <a:rect l="l" t="t" r="r" b="b"/>
            <a:pathLst>
              <a:path w="4903198" h="871335">
                <a:moveTo>
                  <a:pt x="0" y="0"/>
                </a:moveTo>
                <a:lnTo>
                  <a:pt x="4903198" y="0"/>
                </a:lnTo>
                <a:lnTo>
                  <a:pt x="4903198" y="871335"/>
                </a:lnTo>
                <a:lnTo>
                  <a:pt x="0" y="871335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79AE41F2-2BC9-8D20-7C75-D7744C3A925C}"/>
              </a:ext>
            </a:extLst>
          </p:cNvPr>
          <p:cNvSpPr/>
          <p:nvPr/>
        </p:nvSpPr>
        <p:spPr>
          <a:xfrm rot="-2100000">
            <a:off x="10870191" y="-9639003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A13E0BA-FBD1-A136-1F38-A981D6CF125D}"/>
              </a:ext>
            </a:extLst>
          </p:cNvPr>
          <p:cNvGrpSpPr/>
          <p:nvPr/>
        </p:nvGrpSpPr>
        <p:grpSpPr>
          <a:xfrm>
            <a:off x="17259300" y="1753608"/>
            <a:ext cx="3092041" cy="6316879"/>
            <a:chOff x="-780161" y="-47625"/>
            <a:chExt cx="814374" cy="2588942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9C5F269-8F42-2790-39B8-90682BC28E98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DD51534-6E44-8FED-EA75-368ACAAB97C7}"/>
                </a:ext>
              </a:extLst>
            </p:cNvPr>
            <p:cNvSpPr/>
            <p:nvPr/>
          </p:nvSpPr>
          <p:spPr>
            <a:xfrm>
              <a:off x="-780161" y="37385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2F2810DE-F6B3-F63D-1B45-A198508597CD}"/>
              </a:ext>
            </a:extLst>
          </p:cNvPr>
          <p:cNvSpPr txBox="1"/>
          <p:nvPr/>
        </p:nvSpPr>
        <p:spPr>
          <a:xfrm>
            <a:off x="14008314" y="903499"/>
            <a:ext cx="670144" cy="40429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40"/>
              </a:lnSpc>
            </a:pPr>
            <a:endParaRPr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9EC9A37-1122-C140-AB15-E797BB7B4B41}"/>
              </a:ext>
            </a:extLst>
          </p:cNvPr>
          <p:cNvSpPr txBox="1"/>
          <p:nvPr/>
        </p:nvSpPr>
        <p:spPr>
          <a:xfrm>
            <a:off x="2354715" y="2924517"/>
            <a:ext cx="11783135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3200" b="1">
                <a:latin typeface="Open Sans 1 Semi-Bold"/>
                <a:ea typeface="Open Sans 1 Semi-Bold"/>
                <a:cs typeface="Open Sans 1 Semi-Bold"/>
              </a:rPr>
              <a:t> Métiers</a:t>
            </a:r>
            <a:r>
              <a:rPr lang="fr-FR" sz="3200">
                <a:latin typeface="Open Sans 1 Semi-Bold"/>
                <a:ea typeface="Open Sans 1 Semi-Bold"/>
                <a:cs typeface="Open Sans 1 Semi-Bold"/>
              </a:rPr>
              <a:t> :</a:t>
            </a:r>
            <a:r>
              <a:rPr lang="fr-FR" sz="3200"/>
              <a:t> Comprendre le monde professionnel et ses enjeux</a:t>
            </a:r>
            <a:endParaRPr lang="fr-FR" sz="3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3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3200" b="1">
                <a:latin typeface="Open Sans 1 Semi-Bold"/>
                <a:ea typeface="Open Sans 1 Semi-Bold"/>
                <a:cs typeface="Open Sans 1 Semi-Bold"/>
              </a:rPr>
              <a:t> Méthodologiques</a:t>
            </a:r>
            <a:r>
              <a:rPr lang="fr-FR" sz="3200">
                <a:latin typeface="Open Sans 1 Semi-Bold"/>
                <a:ea typeface="Open Sans 1 Semi-Bold"/>
                <a:cs typeface="Open Sans 1 Semi-Bold"/>
              </a:rPr>
              <a:t> :</a:t>
            </a:r>
            <a:r>
              <a:rPr lang="fr-FR" sz="3200"/>
              <a:t> Développer l’autonomie, l’organisation et le suivi de projet</a:t>
            </a:r>
            <a:endParaRPr lang="fr-FR" sz="3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3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3200" b="1">
                <a:latin typeface="Open Sans 1 Semi-Bold"/>
                <a:ea typeface="Open Sans 1 Semi-Bold"/>
                <a:cs typeface="Open Sans 1 Semi-Bold"/>
              </a:rPr>
              <a:t> Relationnels</a:t>
            </a:r>
            <a:r>
              <a:rPr lang="fr-FR" sz="3200">
                <a:latin typeface="Open Sans 1 Semi-Bold"/>
                <a:ea typeface="Open Sans 1 Semi-Bold"/>
                <a:cs typeface="Open Sans 1 Semi-Bold"/>
              </a:rPr>
              <a:t> : </a:t>
            </a:r>
            <a:r>
              <a:rPr lang="fr-FR" sz="3200"/>
              <a:t>Apprendre à collaborer efficacement en équipe</a:t>
            </a:r>
            <a:endParaRPr lang="fr-FR" sz="3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3200">
              <a:latin typeface="Open Sans 1 Semi-Bold"/>
              <a:ea typeface="Open Sans 1 Semi-Bold"/>
              <a:cs typeface="Open Sans 1 Semi-Bold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3200" b="1">
                <a:latin typeface="Open Sans 1 Semi-Bold"/>
                <a:ea typeface="Open Sans 1 Semi-Bold"/>
                <a:cs typeface="Open Sans 1 Semi-Bold"/>
              </a:rPr>
              <a:t> Académiques</a:t>
            </a:r>
            <a:r>
              <a:rPr lang="fr-FR" sz="3200">
                <a:latin typeface="Open Sans 1 Semi-Bold"/>
                <a:ea typeface="Open Sans 1 Semi-Bold"/>
                <a:cs typeface="Open Sans 1 Semi-Bold"/>
              </a:rPr>
              <a:t> : </a:t>
            </a:r>
            <a:r>
              <a:rPr lang="fr-FR" sz="3200"/>
              <a:t>Savoir présenter un travail de fond de manière claire et accessible</a:t>
            </a:r>
            <a:endParaRPr lang="fr-FR" sz="3200">
              <a:ea typeface="Calibri"/>
              <a:cs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2F00F70B-D245-7849-A8D8-75860E639050}"/>
              </a:ext>
            </a:extLst>
          </p:cNvPr>
          <p:cNvSpPr txBox="1"/>
          <p:nvPr/>
        </p:nvSpPr>
        <p:spPr>
          <a:xfrm>
            <a:off x="1058388" y="1071005"/>
            <a:ext cx="10548641" cy="847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66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Enjeux</a:t>
            </a:r>
            <a:r>
              <a:rPr lang="en-US" sz="66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66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transversaux</a:t>
            </a:r>
            <a:endParaRPr lang="en-US" sz="6600">
              <a:ea typeface="Calibri"/>
              <a:cs typeface="Calibri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EC0CAF87-C460-7339-698D-EDBB7387BCE5}"/>
              </a:ext>
            </a:extLst>
          </p:cNvPr>
          <p:cNvSpPr txBox="1"/>
          <p:nvPr/>
        </p:nvSpPr>
        <p:spPr>
          <a:xfrm>
            <a:off x="350593" y="9996819"/>
            <a:ext cx="8302216" cy="10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Introduction et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présentation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du </a:t>
            </a:r>
            <a:r>
              <a:rPr lang="en-US" sz="2850" b="1" i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projet</a:t>
            </a:r>
            <a:r>
              <a:rPr lang="en-US" sz="2850" b="1" i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4/4</a:t>
            </a:r>
          </a:p>
          <a:p>
            <a:pPr>
              <a:lnSpc>
                <a:spcPct val="0"/>
              </a:lnSpc>
            </a:pPr>
            <a:endParaRPr lang="en-US" sz="2850" b="1">
              <a:solidFill>
                <a:srgbClr val="BFBFBD"/>
              </a:solidFill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2CED7B9E-BD65-C37C-2306-D591EA0CBAD2}"/>
              </a:ext>
            </a:extLst>
          </p:cNvPr>
          <p:cNvSpPr txBox="1"/>
          <p:nvPr/>
        </p:nvSpPr>
        <p:spPr>
          <a:xfrm>
            <a:off x="16299570" y="9370052"/>
            <a:ext cx="95973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7/48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9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53E08-CE4D-9A30-80FC-4504D29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8D69DEB-37A5-5587-FA87-3C41ED3275F4}"/>
              </a:ext>
            </a:extLst>
          </p:cNvPr>
          <p:cNvSpPr/>
          <p:nvPr/>
        </p:nvSpPr>
        <p:spPr>
          <a:xfrm flipH="1">
            <a:off x="1046551" y="3134446"/>
            <a:ext cx="0" cy="596192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74EE244-75FA-E4BC-E5AE-EE08F0A2B83D}"/>
              </a:ext>
            </a:extLst>
          </p:cNvPr>
          <p:cNvGrpSpPr/>
          <p:nvPr/>
        </p:nvGrpSpPr>
        <p:grpSpPr>
          <a:xfrm>
            <a:off x="12625340" y="-651076"/>
            <a:ext cx="4968179" cy="10287000"/>
            <a:chOff x="0" y="0"/>
            <a:chExt cx="6013289" cy="12450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49DE062-B528-B9B0-0BC1-E55F8A252391}"/>
                </a:ext>
              </a:extLst>
            </p:cNvPr>
            <p:cNvSpPr/>
            <p:nvPr/>
          </p:nvSpPr>
          <p:spPr>
            <a:xfrm>
              <a:off x="0" y="0"/>
              <a:ext cx="6013288" cy="12450980"/>
            </a:xfrm>
            <a:custGeom>
              <a:avLst/>
              <a:gdLst/>
              <a:ahLst/>
              <a:cxnLst/>
              <a:rect l="l" t="t" r="r" b="b"/>
              <a:pathLst>
                <a:path w="6013288" h="12450980">
                  <a:moveTo>
                    <a:pt x="6013288" y="0"/>
                  </a:moveTo>
                  <a:lnTo>
                    <a:pt x="3849455" y="12450980"/>
                  </a:lnTo>
                  <a:lnTo>
                    <a:pt x="0" y="12450980"/>
                  </a:lnTo>
                  <a:lnTo>
                    <a:pt x="2138646" y="0"/>
                  </a:lnTo>
                  <a:lnTo>
                    <a:pt x="6013288" y="0"/>
                  </a:lnTo>
                  <a:close/>
                </a:path>
              </a:pathLst>
            </a:custGeom>
            <a:blipFill>
              <a:blip r:embed="rId2"/>
              <a:stretch>
                <a:fillRect l="-85674" r="-90402"/>
              </a:stretch>
            </a:blipFill>
          </p:spPr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798AC542-C9DE-3557-D674-9DCD59DA40F2}"/>
              </a:ext>
            </a:extLst>
          </p:cNvPr>
          <p:cNvSpPr/>
          <p:nvPr/>
        </p:nvSpPr>
        <p:spPr>
          <a:xfrm>
            <a:off x="10102698" y="3641289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19B2AE9-A6B3-0158-7272-3130A78C6C42}"/>
              </a:ext>
            </a:extLst>
          </p:cNvPr>
          <p:cNvGrpSpPr/>
          <p:nvPr/>
        </p:nvGrpSpPr>
        <p:grpSpPr>
          <a:xfrm rot="586152">
            <a:off x="17318454" y="-212119"/>
            <a:ext cx="137421" cy="11405458"/>
            <a:chOff x="0" y="0"/>
            <a:chExt cx="36193" cy="300390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9000113-3C2A-2F69-FFC2-1109E4388B10}"/>
                </a:ext>
              </a:extLst>
            </p:cNvPr>
            <p:cNvSpPr/>
            <p:nvPr/>
          </p:nvSpPr>
          <p:spPr>
            <a:xfrm>
              <a:off x="0" y="0"/>
              <a:ext cx="36193" cy="3003907"/>
            </a:xfrm>
            <a:custGeom>
              <a:avLst/>
              <a:gdLst/>
              <a:ahLst/>
              <a:cxnLst/>
              <a:rect l="l" t="t" r="r" b="b"/>
              <a:pathLst>
                <a:path w="36193" h="3003907">
                  <a:moveTo>
                    <a:pt x="0" y="0"/>
                  </a:moveTo>
                  <a:lnTo>
                    <a:pt x="36193" y="0"/>
                  </a:lnTo>
                  <a:lnTo>
                    <a:pt x="36193" y="3003907"/>
                  </a:lnTo>
                  <a:lnTo>
                    <a:pt x="0" y="300390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AC2F952-CF28-0E50-40C8-F2FFB865232B}"/>
                </a:ext>
              </a:extLst>
            </p:cNvPr>
            <p:cNvSpPr txBox="1"/>
            <p:nvPr/>
          </p:nvSpPr>
          <p:spPr>
            <a:xfrm>
              <a:off x="0" y="-47625"/>
              <a:ext cx="36193" cy="3051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C73DF738-149D-6881-C0EA-C02BAD3AB2C6}"/>
              </a:ext>
            </a:extLst>
          </p:cNvPr>
          <p:cNvSpPr txBox="1"/>
          <p:nvPr/>
        </p:nvSpPr>
        <p:spPr>
          <a:xfrm>
            <a:off x="1032263" y="738297"/>
            <a:ext cx="8194859" cy="202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19"/>
              </a:lnSpc>
            </a:pPr>
            <a:r>
              <a:rPr lang="en-US" sz="11799" b="1" spc="-7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SOMMAIRE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FED6585-DC93-6C28-1ACA-2ADC96B8C891}"/>
              </a:ext>
            </a:extLst>
          </p:cNvPr>
          <p:cNvSpPr txBox="1"/>
          <p:nvPr/>
        </p:nvSpPr>
        <p:spPr>
          <a:xfrm>
            <a:off x="2019722" y="3323675"/>
            <a:ext cx="843553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32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Introduction et présentation du </a:t>
            </a:r>
            <a:r>
              <a:rPr lang="en-US" sz="32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0119E1C-21DA-24BF-14C3-C43CB454CA0C}"/>
              </a:ext>
            </a:extLst>
          </p:cNvPr>
          <p:cNvSpPr txBox="1"/>
          <p:nvPr/>
        </p:nvSpPr>
        <p:spPr>
          <a:xfrm>
            <a:off x="1500177" y="40667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du travail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2010CB5-8900-3B95-9E23-5ABBA1403B6B}"/>
              </a:ext>
            </a:extLst>
          </p:cNvPr>
          <p:cNvSpPr txBox="1"/>
          <p:nvPr/>
        </p:nvSpPr>
        <p:spPr>
          <a:xfrm>
            <a:off x="1500177" y="4809874"/>
            <a:ext cx="4234634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Réalisations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livrables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0FCDB5B-CAAC-4A83-8D87-5FB895F9B4F1}"/>
              </a:ext>
            </a:extLst>
          </p:cNvPr>
          <p:cNvSpPr txBox="1"/>
          <p:nvPr/>
        </p:nvSpPr>
        <p:spPr>
          <a:xfrm>
            <a:off x="1500177" y="5552974"/>
            <a:ext cx="4741141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Retours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d’expérience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4D88730-F3D8-D4C5-7135-94DBC45C7253}"/>
              </a:ext>
            </a:extLst>
          </p:cNvPr>
          <p:cNvSpPr txBox="1"/>
          <p:nvPr/>
        </p:nvSpPr>
        <p:spPr>
          <a:xfrm>
            <a:off x="1500177" y="62960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Synthèse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projet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52838A4-0669-8CC1-5992-9DC385ECC225}"/>
              </a:ext>
            </a:extLst>
          </p:cNvPr>
          <p:cNvSpPr txBox="1"/>
          <p:nvPr/>
        </p:nvSpPr>
        <p:spPr>
          <a:xfrm>
            <a:off x="1500177" y="7039174"/>
            <a:ext cx="4980617" cy="39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 b="1" err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  <a:r>
              <a:rPr lang="en-US" sz="2350" b="1">
                <a:solidFill>
                  <a:schemeClr val="bg1">
                    <a:lumMod val="76000"/>
                  </a:scheme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technique</a:t>
            </a:r>
            <a:endParaRPr lang="en-US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ED405A50-BE12-38D7-AB38-5D2660D3C2D5}"/>
              </a:ext>
            </a:extLst>
          </p:cNvPr>
          <p:cNvSpPr/>
          <p:nvPr/>
        </p:nvSpPr>
        <p:spPr>
          <a:xfrm>
            <a:off x="7538069" y="4366782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AutoShape 7">
            <a:extLst>
              <a:ext uri="{FF2B5EF4-FFF2-40B4-BE49-F238E27FC236}">
                <a16:creationId xmlns:a16="http://schemas.microsoft.com/office/drawing/2014/main" id="{F939C55E-8238-11B4-5789-75880032C888}"/>
              </a:ext>
            </a:extLst>
          </p:cNvPr>
          <p:cNvSpPr/>
          <p:nvPr/>
        </p:nvSpPr>
        <p:spPr>
          <a:xfrm>
            <a:off x="7538069" y="5130684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6B0CCB36-02EF-41DF-E2E4-86955850CD72}"/>
              </a:ext>
            </a:extLst>
          </p:cNvPr>
          <p:cNvSpPr/>
          <p:nvPr/>
        </p:nvSpPr>
        <p:spPr>
          <a:xfrm>
            <a:off x="7538069" y="5863741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E13603BC-AC9E-C931-07DC-EB5A1A2F0CDF}"/>
              </a:ext>
            </a:extLst>
          </p:cNvPr>
          <p:cNvSpPr/>
          <p:nvPr/>
        </p:nvSpPr>
        <p:spPr>
          <a:xfrm>
            <a:off x="7538069" y="661493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AutoShape 10">
            <a:extLst>
              <a:ext uri="{FF2B5EF4-FFF2-40B4-BE49-F238E27FC236}">
                <a16:creationId xmlns:a16="http://schemas.microsoft.com/office/drawing/2014/main" id="{8F457306-3CBF-BB35-613F-55457EA5B50A}"/>
              </a:ext>
            </a:extLst>
          </p:cNvPr>
          <p:cNvSpPr/>
          <p:nvPr/>
        </p:nvSpPr>
        <p:spPr>
          <a:xfrm>
            <a:off x="7538069" y="7354156"/>
            <a:ext cx="3861445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08874DC4-4BF2-A25D-4FDA-52FAD3DE229B}"/>
              </a:ext>
            </a:extLst>
          </p:cNvPr>
          <p:cNvSpPr txBox="1"/>
          <p:nvPr/>
        </p:nvSpPr>
        <p:spPr>
          <a:xfrm>
            <a:off x="16840178" y="9478174"/>
            <a:ext cx="95973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8/48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7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4694EC5713F44987666A053B304F06" ma:contentTypeVersion="3" ma:contentTypeDescription="Crée un document." ma:contentTypeScope="" ma:versionID="f670654d44e322524e23930fe2fb256c">
  <xsd:schema xmlns:xsd="http://www.w3.org/2001/XMLSchema" xmlns:xs="http://www.w3.org/2001/XMLSchema" xmlns:p="http://schemas.microsoft.com/office/2006/metadata/properties" xmlns:ns2="803ff5b6-567a-403c-9fdf-848305b109fe" targetNamespace="http://schemas.microsoft.com/office/2006/metadata/properties" ma:root="true" ma:fieldsID="50adb73f72753db9ef085a466283a3cb" ns2:_="">
    <xsd:import namespace="803ff5b6-567a-403c-9fdf-848305b109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ff5b6-567a-403c-9fdf-848305b10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CF10AC-6FAD-47CE-9041-956F5D534441}"/>
</file>

<file path=customXml/itemProps2.xml><?xml version="1.0" encoding="utf-8"?>
<ds:datastoreItem xmlns:ds="http://schemas.openxmlformats.org/officeDocument/2006/customXml" ds:itemID="{C98EA046-1FC7-4060-82AF-8B1097B01D16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revision>7</cp:revision>
  <dcterms:created xsi:type="dcterms:W3CDTF">2006-08-16T00:00:00Z</dcterms:created>
  <dcterms:modified xsi:type="dcterms:W3CDTF">2025-06-26T01:38:49Z</dcterms:modified>
  <dc:identifier>DAGoekMkXoU</dc:identifier>
</cp:coreProperties>
</file>